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5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1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17" r:id="rId2"/>
    <p:sldId id="264" r:id="rId3"/>
    <p:sldId id="322" r:id="rId4"/>
    <p:sldId id="300" r:id="rId5"/>
    <p:sldId id="299" r:id="rId6"/>
    <p:sldId id="321" r:id="rId7"/>
    <p:sldId id="289" r:id="rId8"/>
    <p:sldId id="323" r:id="rId9"/>
    <p:sldId id="330" r:id="rId10"/>
    <p:sldId id="320" r:id="rId11"/>
    <p:sldId id="267" r:id="rId12"/>
    <p:sldId id="324" r:id="rId13"/>
    <p:sldId id="325" r:id="rId14"/>
    <p:sldId id="328" r:id="rId15"/>
    <p:sldId id="329" r:id="rId16"/>
    <p:sldId id="319" r:id="rId17"/>
    <p:sldId id="271" r:id="rId18"/>
    <p:sldId id="318" r:id="rId19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1BB"/>
    <a:srgbClr val="F79600"/>
    <a:srgbClr val="77A9D3"/>
    <a:srgbClr val="3992DB"/>
    <a:srgbClr val="005DA2"/>
    <a:srgbClr val="0F1836"/>
    <a:srgbClr val="FDFDFD"/>
    <a:srgbClr val="D9D9D9"/>
    <a:srgbClr val="DC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2" autoAdjust="0"/>
    <p:restoredTop sz="96349" autoAdjust="0"/>
  </p:normalViewPr>
  <p:slideViewPr>
    <p:cSldViewPr>
      <p:cViewPr varScale="1">
        <p:scale>
          <a:sx n="145" d="100"/>
          <a:sy n="145" d="100"/>
        </p:scale>
        <p:origin x="90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97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312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668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980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118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68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72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458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17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85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76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06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81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77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5588" cy="51450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6" rIns="91452" bIns="457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99516" y="2717189"/>
            <a:ext cx="1970738" cy="307777"/>
          </a:xfrm>
          <a:prstGeom prst="rect">
            <a:avLst/>
          </a:prstGeom>
          <a:solidFill>
            <a:srgbClr val="77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051721" y="1995686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spc="300" dirty="0">
                <a:solidFill>
                  <a:schemeClr val="bg1">
                    <a:lumMod val="50000"/>
                  </a:schemeClr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微软雅黑" pitchFamily="34" charset="-122"/>
              </a:rPr>
              <a:t>School Smile</a:t>
            </a:r>
            <a:r>
              <a:rPr lang="zh-CN" altLang="en-US" sz="3600" spc="300" dirty="0">
                <a:solidFill>
                  <a:schemeClr val="bg1">
                    <a:lumMod val="50000"/>
                  </a:schemeClr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微软雅黑" pitchFamily="34" charset="-122"/>
              </a:rPr>
              <a:t>是个啥？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06611" y="2717189"/>
            <a:ext cx="181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和我们一起来瞅瞅吧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200780" y="-6694671"/>
            <a:ext cx="9289030" cy="7488832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1620688" y="-6213226"/>
            <a:ext cx="9289030" cy="7488832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3564904" y="-6213226"/>
            <a:ext cx="9289030" cy="7488832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340767" y="-6213226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99792" y="4542388"/>
            <a:ext cx="9289030" cy="7488832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282122" y="4083918"/>
            <a:ext cx="9289030" cy="7488832"/>
          </a:xfrm>
          <a:prstGeom prst="ellipse">
            <a:avLst/>
          </a:prstGeom>
          <a:solidFill>
            <a:srgbClr val="3992DB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331640" y="4227934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932040" y="3964589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/>
      <p:bldP spid="27" grpId="0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3800970" y="1841219"/>
            <a:ext cx="4731470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特色展示</a:t>
            </a:r>
            <a:endParaRPr lang="en-GB" altLang="zh-CN" sz="3100" dirty="0">
              <a:solidFill>
                <a:srgbClr val="77A9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3837634" y="2420998"/>
            <a:ext cx="42627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School Smile</a:t>
            </a:r>
            <a:r>
              <a:rPr lang="zh-CN" altLang="en-US" sz="14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的特色</a:t>
            </a:r>
            <a:r>
              <a:rPr lang="en-US" altLang="zh-CN" sz="14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14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人脸识别与地理位置分析。</a:t>
            </a:r>
            <a:endParaRPr lang="zh-CN" altLang="en-US" sz="1400" dirty="0">
              <a:solidFill>
                <a:srgbClr val="77A9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315746" y="1388328"/>
            <a:ext cx="1562186" cy="157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60" tIns="31780" rIns="63560" bIns="3178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cap="all" spc="209" dirty="0">
                <a:solidFill>
                  <a:srgbClr val="77A9D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9600" cap="all" spc="209" dirty="0">
              <a:solidFill>
                <a:srgbClr val="77A9D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51340" y="4046568"/>
            <a:ext cx="9289030" cy="7488832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533670" y="3588098"/>
            <a:ext cx="9289030" cy="7488832"/>
          </a:xfrm>
          <a:prstGeom prst="ellipse">
            <a:avLst/>
          </a:prstGeom>
          <a:solidFill>
            <a:srgbClr val="3992DB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3188" y="3732114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193671" y="4603895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3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857879" y="200199"/>
            <a:ext cx="432689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Smile</a:t>
            </a:r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的技术创新</a:t>
            </a:r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1——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  <a:endParaRPr lang="en-GB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Group 125">
            <a:extLst>
              <a:ext uri="{FF2B5EF4-FFF2-40B4-BE49-F238E27FC236}">
                <a16:creationId xmlns:a16="http://schemas.microsoft.com/office/drawing/2014/main" id="{D0F55DB5-E9E2-4DE8-B898-EF1993CDFD38}"/>
              </a:ext>
            </a:extLst>
          </p:cNvPr>
          <p:cNvGrpSpPr/>
          <p:nvPr/>
        </p:nvGrpSpPr>
        <p:grpSpPr>
          <a:xfrm>
            <a:off x="2945331" y="1059582"/>
            <a:ext cx="927298" cy="474422"/>
            <a:chOff x="4912409" y="4285619"/>
            <a:chExt cx="382215" cy="532444"/>
          </a:xfrm>
          <a:solidFill>
            <a:srgbClr val="77A9D3"/>
          </a:solidFill>
        </p:grpSpPr>
        <p:sp>
          <p:nvSpPr>
            <p:cNvPr id="60" name="Rectangle 11">
              <a:extLst>
                <a:ext uri="{FF2B5EF4-FFF2-40B4-BE49-F238E27FC236}">
                  <a16:creationId xmlns:a16="http://schemas.microsoft.com/office/drawing/2014/main" id="{DE789277-E821-4FE5-BAE1-95165A815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409" y="4552352"/>
              <a:ext cx="382215" cy="2657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Rectangle 10">
              <a:extLst>
                <a:ext uri="{FF2B5EF4-FFF2-40B4-BE49-F238E27FC236}">
                  <a16:creationId xmlns:a16="http://schemas.microsoft.com/office/drawing/2014/main" id="{DA3F103A-6A23-438C-AADA-3EFAAA58D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409" y="4285619"/>
              <a:ext cx="382215" cy="5324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18">
            <a:extLst>
              <a:ext uri="{FF2B5EF4-FFF2-40B4-BE49-F238E27FC236}">
                <a16:creationId xmlns:a16="http://schemas.microsoft.com/office/drawing/2014/main" id="{E59C9736-006F-4A2D-809A-B4304080E155}"/>
              </a:ext>
            </a:extLst>
          </p:cNvPr>
          <p:cNvGrpSpPr/>
          <p:nvPr/>
        </p:nvGrpSpPr>
        <p:grpSpPr>
          <a:xfrm>
            <a:off x="1901004" y="1059582"/>
            <a:ext cx="384200" cy="474422"/>
            <a:chOff x="1994399" y="2158871"/>
            <a:chExt cx="589804" cy="728170"/>
          </a:xfrm>
        </p:grpSpPr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B9B122E9-15FA-495F-BDFF-2BD41B04E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158871"/>
              <a:ext cx="459824" cy="728170"/>
            </a:xfrm>
            <a:custGeom>
              <a:avLst/>
              <a:gdLst>
                <a:gd name="T0" fmla="*/ 139 w 139"/>
                <a:gd name="T1" fmla="*/ 218 h 218"/>
                <a:gd name="T2" fmla="*/ 139 w 139"/>
                <a:gd name="T3" fmla="*/ 0 h 218"/>
                <a:gd name="T4" fmla="*/ 109 w 139"/>
                <a:gd name="T5" fmla="*/ 0 h 218"/>
                <a:gd name="T6" fmla="*/ 0 w 139"/>
                <a:gd name="T7" fmla="*/ 109 h 218"/>
                <a:gd name="T8" fmla="*/ 0 w 139"/>
                <a:gd name="T9" fmla="*/ 109 h 218"/>
                <a:gd name="T10" fmla="*/ 109 w 139"/>
                <a:gd name="T11" fmla="*/ 218 h 218"/>
                <a:gd name="T12" fmla="*/ 139 w 139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18">
                  <a:moveTo>
                    <a:pt x="139" y="218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lnTo>
                    <a:pt x="139" y="21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Rectangle 6">
              <a:extLst>
                <a:ext uri="{FF2B5EF4-FFF2-40B4-BE49-F238E27FC236}">
                  <a16:creationId xmlns:a16="http://schemas.microsoft.com/office/drawing/2014/main" id="{AF2CD0AE-5464-4F61-96AB-8B365A90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884" y="2158871"/>
              <a:ext cx="166319" cy="72817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19A422C7-32D8-4C52-BD14-B65023E54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523655"/>
              <a:ext cx="585611" cy="363386"/>
            </a:xfrm>
            <a:custGeom>
              <a:avLst/>
              <a:gdLst>
                <a:gd name="T0" fmla="*/ 0 w 177"/>
                <a:gd name="T1" fmla="*/ 0 h 109"/>
                <a:gd name="T2" fmla="*/ 177 w 177"/>
                <a:gd name="T3" fmla="*/ 0 h 109"/>
                <a:gd name="T4" fmla="*/ 177 w 177"/>
                <a:gd name="T5" fmla="*/ 109 h 109"/>
                <a:gd name="T6" fmla="*/ 139 w 177"/>
                <a:gd name="T7" fmla="*/ 109 h 109"/>
                <a:gd name="T8" fmla="*/ 128 w 177"/>
                <a:gd name="T9" fmla="*/ 109 h 109"/>
                <a:gd name="T10" fmla="*/ 109 w 177"/>
                <a:gd name="T11" fmla="*/ 109 h 109"/>
                <a:gd name="T12" fmla="*/ 0 w 177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09">
                  <a:moveTo>
                    <a:pt x="0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49" y="10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122">
            <a:extLst>
              <a:ext uri="{FF2B5EF4-FFF2-40B4-BE49-F238E27FC236}">
                <a16:creationId xmlns:a16="http://schemas.microsoft.com/office/drawing/2014/main" id="{630DE417-E504-41ED-94F7-BC860E7B5DEA}"/>
              </a:ext>
            </a:extLst>
          </p:cNvPr>
          <p:cNvGrpSpPr/>
          <p:nvPr/>
        </p:nvGrpSpPr>
        <p:grpSpPr>
          <a:xfrm>
            <a:off x="2285201" y="1059582"/>
            <a:ext cx="660130" cy="474422"/>
            <a:chOff x="4530194" y="4285619"/>
            <a:chExt cx="382215" cy="532444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B7A19B78-4254-4EC4-BD0B-CD0CFFD41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285619"/>
              <a:ext cx="382215" cy="532444"/>
            </a:xfrm>
            <a:prstGeom prst="rect">
              <a:avLst/>
            </a:prstGeom>
            <a:solidFill>
              <a:srgbClr val="A491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72081D57-A9E2-4585-B44B-7A77C28E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Group 128">
            <a:extLst>
              <a:ext uri="{FF2B5EF4-FFF2-40B4-BE49-F238E27FC236}">
                <a16:creationId xmlns:a16="http://schemas.microsoft.com/office/drawing/2014/main" id="{6ABC64B0-F6C1-44EB-8269-F57B6CBF37BD}"/>
              </a:ext>
            </a:extLst>
          </p:cNvPr>
          <p:cNvGrpSpPr/>
          <p:nvPr/>
        </p:nvGrpSpPr>
        <p:grpSpPr>
          <a:xfrm>
            <a:off x="3863963" y="1059582"/>
            <a:ext cx="1447169" cy="474422"/>
            <a:chOff x="5292184" y="4285619"/>
            <a:chExt cx="385677" cy="532444"/>
          </a:xfrm>
          <a:solidFill>
            <a:srgbClr val="A491BB"/>
          </a:solidFill>
        </p:grpSpPr>
        <p:sp>
          <p:nvSpPr>
            <p:cNvPr id="70" name="Rectangle 13">
              <a:extLst>
                <a:ext uri="{FF2B5EF4-FFF2-40B4-BE49-F238E27FC236}">
                  <a16:creationId xmlns:a16="http://schemas.microsoft.com/office/drawing/2014/main" id="{82230299-A09C-4B8C-9C92-73389C0FE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4624" y="4552352"/>
              <a:ext cx="383237" cy="2657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Rectangle 12">
              <a:extLst>
                <a:ext uri="{FF2B5EF4-FFF2-40B4-BE49-F238E27FC236}">
                  <a16:creationId xmlns:a16="http://schemas.microsoft.com/office/drawing/2014/main" id="{DCAA2420-D88B-4252-B57A-209F372BD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184" y="4285619"/>
              <a:ext cx="383237" cy="5324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人脸识别流程图</a:t>
              </a:r>
              <a:endParaRPr lang="id-ID" sz="1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Group 131">
            <a:extLst>
              <a:ext uri="{FF2B5EF4-FFF2-40B4-BE49-F238E27FC236}">
                <a16:creationId xmlns:a16="http://schemas.microsoft.com/office/drawing/2014/main" id="{39E57FFA-A9C2-4DA6-A876-4C97616E2037}"/>
              </a:ext>
            </a:extLst>
          </p:cNvPr>
          <p:cNvGrpSpPr/>
          <p:nvPr/>
        </p:nvGrpSpPr>
        <p:grpSpPr>
          <a:xfrm>
            <a:off x="5234775" y="1059582"/>
            <a:ext cx="918628" cy="474422"/>
            <a:chOff x="5677862" y="4285619"/>
            <a:chExt cx="382215" cy="532444"/>
          </a:xfrm>
          <a:solidFill>
            <a:srgbClr val="77A9D3"/>
          </a:solidFill>
        </p:grpSpPr>
        <p:sp>
          <p:nvSpPr>
            <p:cNvPr id="73" name="Rectangle 15">
              <a:extLst>
                <a:ext uri="{FF2B5EF4-FFF2-40B4-BE49-F238E27FC236}">
                  <a16:creationId xmlns:a16="http://schemas.microsoft.com/office/drawing/2014/main" id="{C25E6AE9-40CF-4A32-A0C8-760A07B26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862" y="4552352"/>
              <a:ext cx="382215" cy="2657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Rectangle 14">
              <a:extLst>
                <a:ext uri="{FF2B5EF4-FFF2-40B4-BE49-F238E27FC236}">
                  <a16:creationId xmlns:a16="http://schemas.microsoft.com/office/drawing/2014/main" id="{4C84011E-EDF3-43B9-8546-CC40AB749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862" y="4285619"/>
              <a:ext cx="382215" cy="5324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Group 134">
            <a:extLst>
              <a:ext uri="{FF2B5EF4-FFF2-40B4-BE49-F238E27FC236}">
                <a16:creationId xmlns:a16="http://schemas.microsoft.com/office/drawing/2014/main" id="{EBAFAB5A-A3B6-4256-A80D-244B16E40063}"/>
              </a:ext>
            </a:extLst>
          </p:cNvPr>
          <p:cNvGrpSpPr/>
          <p:nvPr/>
        </p:nvGrpSpPr>
        <p:grpSpPr>
          <a:xfrm>
            <a:off x="6153401" y="1059582"/>
            <a:ext cx="660130" cy="474422"/>
            <a:chOff x="6060077" y="4285619"/>
            <a:chExt cx="382215" cy="532444"/>
          </a:xfrm>
          <a:solidFill>
            <a:srgbClr val="A491BB"/>
          </a:solidFill>
        </p:grpSpPr>
        <p:sp>
          <p:nvSpPr>
            <p:cNvPr id="76" name="Rectangle 17">
              <a:extLst>
                <a:ext uri="{FF2B5EF4-FFF2-40B4-BE49-F238E27FC236}">
                  <a16:creationId xmlns:a16="http://schemas.microsoft.com/office/drawing/2014/main" id="{58D2CB21-8FC7-4EA4-B243-77B0905EA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552352"/>
              <a:ext cx="382215" cy="2657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Rectangle 16">
              <a:extLst>
                <a:ext uri="{FF2B5EF4-FFF2-40B4-BE49-F238E27FC236}">
                  <a16:creationId xmlns:a16="http://schemas.microsoft.com/office/drawing/2014/main" id="{ADE065E2-5961-437D-BABA-5BC55FC4C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285619"/>
              <a:ext cx="382215" cy="5324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8" name="Group 137">
            <a:extLst>
              <a:ext uri="{FF2B5EF4-FFF2-40B4-BE49-F238E27FC236}">
                <a16:creationId xmlns:a16="http://schemas.microsoft.com/office/drawing/2014/main" id="{6F5D420E-1C63-40AE-9DC6-BF530F04BE75}"/>
              </a:ext>
            </a:extLst>
          </p:cNvPr>
          <p:cNvGrpSpPr/>
          <p:nvPr/>
        </p:nvGrpSpPr>
        <p:grpSpPr>
          <a:xfrm>
            <a:off x="6813531" y="1059582"/>
            <a:ext cx="431055" cy="474422"/>
            <a:chOff x="7739063" y="3990975"/>
            <a:chExt cx="414338" cy="827088"/>
          </a:xfrm>
        </p:grpSpPr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DA38862F-87A6-4E12-A370-57B26A90D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3990975"/>
              <a:ext cx="414338" cy="827088"/>
            </a:xfrm>
            <a:custGeom>
              <a:avLst/>
              <a:gdLst>
                <a:gd name="T0" fmla="*/ 261 w 261"/>
                <a:gd name="T1" fmla="*/ 261 h 521"/>
                <a:gd name="T2" fmla="*/ 0 w 261"/>
                <a:gd name="T3" fmla="*/ 0 h 521"/>
                <a:gd name="T4" fmla="*/ 0 w 261"/>
                <a:gd name="T5" fmla="*/ 521 h 521"/>
                <a:gd name="T6" fmla="*/ 261 w 261"/>
                <a:gd name="T7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521">
                  <a:moveTo>
                    <a:pt x="261" y="261"/>
                  </a:moveTo>
                  <a:lnTo>
                    <a:pt x="0" y="0"/>
                  </a:lnTo>
                  <a:lnTo>
                    <a:pt x="0" y="521"/>
                  </a:lnTo>
                  <a:lnTo>
                    <a:pt x="261" y="261"/>
                  </a:lnTo>
                  <a:close/>
                </a:path>
              </a:pathLst>
            </a:custGeom>
            <a:solidFill>
              <a:srgbClr val="ECA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361A3A46-1C08-4D36-A822-552444E2D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4283075"/>
              <a:ext cx="125413" cy="242888"/>
            </a:xfrm>
            <a:custGeom>
              <a:avLst/>
              <a:gdLst>
                <a:gd name="T0" fmla="*/ 79 w 79"/>
                <a:gd name="T1" fmla="*/ 77 h 153"/>
                <a:gd name="T2" fmla="*/ 0 w 79"/>
                <a:gd name="T3" fmla="*/ 153 h 153"/>
                <a:gd name="T4" fmla="*/ 0 w 79"/>
                <a:gd name="T5" fmla="*/ 0 h 153"/>
                <a:gd name="T6" fmla="*/ 0 w 79"/>
                <a:gd name="T7" fmla="*/ 0 h 153"/>
                <a:gd name="T8" fmla="*/ 79 w 79"/>
                <a:gd name="T9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3">
                  <a:moveTo>
                    <a:pt x="79" y="77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9723A72B-4FAE-42BC-8E5B-39308CC56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4405313"/>
              <a:ext cx="414338" cy="412750"/>
            </a:xfrm>
            <a:custGeom>
              <a:avLst/>
              <a:gdLst>
                <a:gd name="T0" fmla="*/ 261 w 261"/>
                <a:gd name="T1" fmla="*/ 0 h 260"/>
                <a:gd name="T2" fmla="*/ 0 w 261"/>
                <a:gd name="T3" fmla="*/ 260 h 260"/>
                <a:gd name="T4" fmla="*/ 0 w 261"/>
                <a:gd name="T5" fmla="*/ 0 h 260"/>
                <a:gd name="T6" fmla="*/ 261 w 261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Group 1">
            <a:extLst>
              <a:ext uri="{FF2B5EF4-FFF2-40B4-BE49-F238E27FC236}">
                <a16:creationId xmlns:a16="http://schemas.microsoft.com/office/drawing/2014/main" id="{21C75A8D-3C3E-4256-9563-27E5A52F4F35}"/>
              </a:ext>
            </a:extLst>
          </p:cNvPr>
          <p:cNvGrpSpPr/>
          <p:nvPr/>
        </p:nvGrpSpPr>
        <p:grpSpPr>
          <a:xfrm>
            <a:off x="2164622" y="1580654"/>
            <a:ext cx="359569" cy="532082"/>
            <a:chOff x="2768028" y="2732605"/>
            <a:chExt cx="551992" cy="816671"/>
          </a:xfrm>
        </p:grpSpPr>
        <p:cxnSp>
          <p:nvCxnSpPr>
            <p:cNvPr id="83" name="Straight Connector 142">
              <a:extLst>
                <a:ext uri="{FF2B5EF4-FFF2-40B4-BE49-F238E27FC236}">
                  <a16:creationId xmlns:a16="http://schemas.microsoft.com/office/drawing/2014/main" id="{7D53B568-6750-4B94-BCA6-B700A1F7C491}"/>
                </a:ext>
              </a:extLst>
            </p:cNvPr>
            <p:cNvCxnSpPr/>
            <p:nvPr/>
          </p:nvCxnSpPr>
          <p:spPr>
            <a:xfrm rot="10800000">
              <a:off x="3044025" y="2732605"/>
              <a:ext cx="0" cy="360191"/>
            </a:xfrm>
            <a:prstGeom prst="line">
              <a:avLst/>
            </a:prstGeom>
            <a:ln>
              <a:solidFill>
                <a:srgbClr val="A491B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143">
              <a:extLst>
                <a:ext uri="{FF2B5EF4-FFF2-40B4-BE49-F238E27FC236}">
                  <a16:creationId xmlns:a16="http://schemas.microsoft.com/office/drawing/2014/main" id="{0E5AE741-73EF-419B-9419-6C38422E25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68028" y="2997284"/>
              <a:ext cx="551992" cy="551992"/>
            </a:xfrm>
            <a:prstGeom prst="ellipse">
              <a:avLst/>
            </a:prstGeom>
            <a:solidFill>
              <a:srgbClr val="A49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en-AU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5" name="Text Placeholder 32">
            <a:extLst>
              <a:ext uri="{FF2B5EF4-FFF2-40B4-BE49-F238E27FC236}">
                <a16:creationId xmlns:a16="http://schemas.microsoft.com/office/drawing/2014/main" id="{ED494FFB-28E5-460E-A641-DADFA958C007}"/>
              </a:ext>
            </a:extLst>
          </p:cNvPr>
          <p:cNvSpPr txBox="1">
            <a:spLocks/>
          </p:cNvSpPr>
          <p:nvPr/>
        </p:nvSpPr>
        <p:spPr>
          <a:xfrm>
            <a:off x="1844333" y="2499742"/>
            <a:ext cx="1054717" cy="656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使用百度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API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人脸识别接口，处理身份认证。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6" name="Text Placeholder 33">
            <a:extLst>
              <a:ext uri="{FF2B5EF4-FFF2-40B4-BE49-F238E27FC236}">
                <a16:creationId xmlns:a16="http://schemas.microsoft.com/office/drawing/2014/main" id="{E0A61350-0548-44EF-B03F-3BC5D41B1EBC}"/>
              </a:ext>
            </a:extLst>
          </p:cNvPr>
          <p:cNvSpPr txBox="1">
            <a:spLocks/>
          </p:cNvSpPr>
          <p:nvPr/>
        </p:nvSpPr>
        <p:spPr>
          <a:xfrm>
            <a:off x="1835696" y="2258017"/>
            <a:ext cx="1283733" cy="168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百度</a:t>
            </a:r>
            <a:r>
              <a:rPr lang="en-US" altLang="zh-CN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API</a:t>
            </a:r>
            <a:r>
              <a:rPr lang="zh-CN" altLang="en-US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人脸识别接口</a:t>
            </a:r>
            <a:endParaRPr lang="en-AU" sz="10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7" name="Group 4">
            <a:extLst>
              <a:ext uri="{FF2B5EF4-FFF2-40B4-BE49-F238E27FC236}">
                <a16:creationId xmlns:a16="http://schemas.microsoft.com/office/drawing/2014/main" id="{EA3B9080-CC72-4B64-B91B-B6909EF397BF}"/>
              </a:ext>
            </a:extLst>
          </p:cNvPr>
          <p:cNvGrpSpPr/>
          <p:nvPr/>
        </p:nvGrpSpPr>
        <p:grpSpPr>
          <a:xfrm>
            <a:off x="4352495" y="1580654"/>
            <a:ext cx="359569" cy="532082"/>
            <a:chOff x="5757807" y="2732605"/>
            <a:chExt cx="551992" cy="816671"/>
          </a:xfrm>
        </p:grpSpPr>
        <p:cxnSp>
          <p:nvCxnSpPr>
            <p:cNvPr id="88" name="Straight Connector 147">
              <a:extLst>
                <a:ext uri="{FF2B5EF4-FFF2-40B4-BE49-F238E27FC236}">
                  <a16:creationId xmlns:a16="http://schemas.microsoft.com/office/drawing/2014/main" id="{DA1A0148-331F-40B5-A367-E557752BBEA0}"/>
                </a:ext>
              </a:extLst>
            </p:cNvPr>
            <p:cNvCxnSpPr/>
            <p:nvPr/>
          </p:nvCxnSpPr>
          <p:spPr>
            <a:xfrm rot="10800000">
              <a:off x="6033804" y="2732605"/>
              <a:ext cx="0" cy="360191"/>
            </a:xfrm>
            <a:prstGeom prst="line">
              <a:avLst/>
            </a:prstGeom>
            <a:ln>
              <a:solidFill>
                <a:srgbClr val="A491B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148">
              <a:extLst>
                <a:ext uri="{FF2B5EF4-FFF2-40B4-BE49-F238E27FC236}">
                  <a16:creationId xmlns:a16="http://schemas.microsoft.com/office/drawing/2014/main" id="{1F9596C8-6B7D-4AE6-8B05-7462F33DB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7807" y="2997284"/>
              <a:ext cx="551992" cy="551992"/>
            </a:xfrm>
            <a:prstGeom prst="ellipse">
              <a:avLst/>
            </a:prstGeom>
            <a:solidFill>
              <a:srgbClr val="A49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0" name="Text Placeholder 32">
            <a:extLst>
              <a:ext uri="{FF2B5EF4-FFF2-40B4-BE49-F238E27FC236}">
                <a16:creationId xmlns:a16="http://schemas.microsoft.com/office/drawing/2014/main" id="{A494853A-0A55-4C0C-A8CB-C11642381C23}"/>
              </a:ext>
            </a:extLst>
          </p:cNvPr>
          <p:cNvSpPr txBox="1">
            <a:spLocks/>
          </p:cNvSpPr>
          <p:nvPr/>
        </p:nvSpPr>
        <p:spPr>
          <a:xfrm>
            <a:off x="4064766" y="2645182"/>
            <a:ext cx="1054717" cy="887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在人脸认证的过程当中，微信小程序调用手机拍照接口，将图片传给后台。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1" name="Text Placeholder 33">
            <a:extLst>
              <a:ext uri="{FF2B5EF4-FFF2-40B4-BE49-F238E27FC236}">
                <a16:creationId xmlns:a16="http://schemas.microsoft.com/office/drawing/2014/main" id="{D2AF370E-940A-439F-A95C-E4F2E4737A13}"/>
              </a:ext>
            </a:extLst>
          </p:cNvPr>
          <p:cNvSpPr txBox="1">
            <a:spLocks/>
          </p:cNvSpPr>
          <p:nvPr/>
        </p:nvSpPr>
        <p:spPr>
          <a:xfrm>
            <a:off x="4072850" y="2264413"/>
            <a:ext cx="1956185" cy="353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微信小程序调用手机</a:t>
            </a:r>
            <a:endParaRPr lang="en-US" altLang="zh-CN" sz="1000" b="1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拍照接口</a:t>
            </a:r>
            <a:endParaRPr lang="en-AU" sz="10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2" name="Group 2">
            <a:extLst>
              <a:ext uri="{FF2B5EF4-FFF2-40B4-BE49-F238E27FC236}">
                <a16:creationId xmlns:a16="http://schemas.microsoft.com/office/drawing/2014/main" id="{311274DA-D35C-4616-8D71-F41F145128AA}"/>
              </a:ext>
            </a:extLst>
          </p:cNvPr>
          <p:cNvGrpSpPr/>
          <p:nvPr/>
        </p:nvGrpSpPr>
        <p:grpSpPr>
          <a:xfrm>
            <a:off x="3238897" y="1580654"/>
            <a:ext cx="359569" cy="1416956"/>
            <a:chOff x="4048268" y="2732606"/>
            <a:chExt cx="551992" cy="2174827"/>
          </a:xfrm>
        </p:grpSpPr>
        <p:cxnSp>
          <p:nvCxnSpPr>
            <p:cNvPr id="93" name="Straight Connector 152">
              <a:extLst>
                <a:ext uri="{FF2B5EF4-FFF2-40B4-BE49-F238E27FC236}">
                  <a16:creationId xmlns:a16="http://schemas.microsoft.com/office/drawing/2014/main" id="{3BD95B3F-FA3F-40C2-9E16-EFCE91BAC670}"/>
                </a:ext>
              </a:extLst>
            </p:cNvPr>
            <p:cNvCxnSpPr/>
            <p:nvPr/>
          </p:nvCxnSpPr>
          <p:spPr>
            <a:xfrm flipV="1">
              <a:off x="4324265" y="2732606"/>
              <a:ext cx="0" cy="1848567"/>
            </a:xfrm>
            <a:prstGeom prst="line">
              <a:avLst/>
            </a:prstGeom>
            <a:ln>
              <a:solidFill>
                <a:srgbClr val="77A9D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153">
              <a:extLst>
                <a:ext uri="{FF2B5EF4-FFF2-40B4-BE49-F238E27FC236}">
                  <a16:creationId xmlns:a16="http://schemas.microsoft.com/office/drawing/2014/main" id="{6953DF62-9DBA-4CC6-A963-9DF47AC76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268" y="4355441"/>
              <a:ext cx="551992" cy="551992"/>
            </a:xfrm>
            <a:prstGeom prst="ellipse">
              <a:avLst/>
            </a:prstGeom>
            <a:solidFill>
              <a:srgbClr val="77A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en-AU" sz="1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5" name="Text Placeholder 32">
            <a:extLst>
              <a:ext uri="{FF2B5EF4-FFF2-40B4-BE49-F238E27FC236}">
                <a16:creationId xmlns:a16="http://schemas.microsoft.com/office/drawing/2014/main" id="{8B185BBD-878D-4BAB-BED1-21E7954B368E}"/>
              </a:ext>
            </a:extLst>
          </p:cNvPr>
          <p:cNvSpPr txBox="1">
            <a:spLocks/>
          </p:cNvSpPr>
          <p:nvPr/>
        </p:nvSpPr>
        <p:spPr>
          <a:xfrm>
            <a:off x="2780439" y="3485546"/>
            <a:ext cx="1054717" cy="887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以一个班级作为人脸库，这个班级当中所有人的人脸数据都在其中。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6" name="Text Placeholder 33">
            <a:extLst>
              <a:ext uri="{FF2B5EF4-FFF2-40B4-BE49-F238E27FC236}">
                <a16:creationId xmlns:a16="http://schemas.microsoft.com/office/drawing/2014/main" id="{E179CD08-9339-4902-A074-7E16E58DBA62}"/>
              </a:ext>
            </a:extLst>
          </p:cNvPr>
          <p:cNvSpPr txBox="1">
            <a:spLocks/>
          </p:cNvSpPr>
          <p:nvPr/>
        </p:nvSpPr>
        <p:spPr>
          <a:xfrm>
            <a:off x="2771800" y="3329903"/>
            <a:ext cx="1283733" cy="168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一个班级作为人脸库</a:t>
            </a:r>
            <a:endParaRPr lang="en-AU" sz="10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7" name="Group 5">
            <a:extLst>
              <a:ext uri="{FF2B5EF4-FFF2-40B4-BE49-F238E27FC236}">
                <a16:creationId xmlns:a16="http://schemas.microsoft.com/office/drawing/2014/main" id="{8579737C-A6F9-435E-A392-BF04259912ED}"/>
              </a:ext>
            </a:extLst>
          </p:cNvPr>
          <p:cNvGrpSpPr/>
          <p:nvPr/>
        </p:nvGrpSpPr>
        <p:grpSpPr>
          <a:xfrm>
            <a:off x="5513699" y="1580654"/>
            <a:ext cx="359569" cy="1416956"/>
            <a:chOff x="7540429" y="2732606"/>
            <a:chExt cx="551992" cy="2174827"/>
          </a:xfrm>
        </p:grpSpPr>
        <p:cxnSp>
          <p:nvCxnSpPr>
            <p:cNvPr id="98" name="Straight Connector 157">
              <a:extLst>
                <a:ext uri="{FF2B5EF4-FFF2-40B4-BE49-F238E27FC236}">
                  <a16:creationId xmlns:a16="http://schemas.microsoft.com/office/drawing/2014/main" id="{780BA3EC-C4D3-44D6-B533-A0EC2414FCBE}"/>
                </a:ext>
              </a:extLst>
            </p:cNvPr>
            <p:cNvCxnSpPr/>
            <p:nvPr/>
          </p:nvCxnSpPr>
          <p:spPr>
            <a:xfrm flipV="1">
              <a:off x="7816426" y="2732606"/>
              <a:ext cx="0" cy="1848567"/>
            </a:xfrm>
            <a:prstGeom prst="line">
              <a:avLst/>
            </a:prstGeom>
            <a:ln>
              <a:solidFill>
                <a:srgbClr val="77A9D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158">
              <a:extLst>
                <a:ext uri="{FF2B5EF4-FFF2-40B4-BE49-F238E27FC236}">
                  <a16:creationId xmlns:a16="http://schemas.microsoft.com/office/drawing/2014/main" id="{C72ED4C8-92EB-4108-BF52-A7F8CA8D63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0429" y="4355441"/>
              <a:ext cx="551992" cy="551992"/>
            </a:xfrm>
            <a:prstGeom prst="ellipse">
              <a:avLst/>
            </a:prstGeom>
            <a:solidFill>
              <a:srgbClr val="77A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AU" sz="1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en-AU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00" name="Text Placeholder 32">
            <a:extLst>
              <a:ext uri="{FF2B5EF4-FFF2-40B4-BE49-F238E27FC236}">
                <a16:creationId xmlns:a16="http://schemas.microsoft.com/office/drawing/2014/main" id="{074C462B-A481-4724-844E-456A7C31A438}"/>
              </a:ext>
            </a:extLst>
          </p:cNvPr>
          <p:cNvSpPr txBox="1">
            <a:spLocks/>
          </p:cNvSpPr>
          <p:nvPr/>
        </p:nvSpPr>
        <p:spPr>
          <a:xfrm>
            <a:off x="5156703" y="3723878"/>
            <a:ext cx="1054717" cy="887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服务器端收到请求后将其转成普通的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File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文件，之后再转成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BASE64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字符串。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1" name="Text Placeholder 33">
            <a:extLst>
              <a:ext uri="{FF2B5EF4-FFF2-40B4-BE49-F238E27FC236}">
                <a16:creationId xmlns:a16="http://schemas.microsoft.com/office/drawing/2014/main" id="{0FD4720D-3467-4748-8998-160B7D8B5AA1}"/>
              </a:ext>
            </a:extLst>
          </p:cNvPr>
          <p:cNvSpPr txBox="1">
            <a:spLocks/>
          </p:cNvSpPr>
          <p:nvPr/>
        </p:nvSpPr>
        <p:spPr>
          <a:xfrm>
            <a:off x="5148064" y="3335419"/>
            <a:ext cx="1115272" cy="353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将</a:t>
            </a:r>
            <a:r>
              <a:rPr lang="en-US" altLang="zh-CN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MultipartFile</a:t>
            </a:r>
            <a:r>
              <a:rPr lang="zh-CN" altLang="en-US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转成普通的</a:t>
            </a:r>
            <a:r>
              <a:rPr lang="en-US" altLang="zh-CN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File</a:t>
            </a:r>
            <a:r>
              <a:rPr lang="zh-CN" altLang="en-US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文件</a:t>
            </a:r>
            <a:endParaRPr lang="en-AU" sz="10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2" name="Group 6">
            <a:extLst>
              <a:ext uri="{FF2B5EF4-FFF2-40B4-BE49-F238E27FC236}">
                <a16:creationId xmlns:a16="http://schemas.microsoft.com/office/drawing/2014/main" id="{63E46588-1BF0-411A-9701-1295F492382B}"/>
              </a:ext>
            </a:extLst>
          </p:cNvPr>
          <p:cNvGrpSpPr/>
          <p:nvPr/>
        </p:nvGrpSpPr>
        <p:grpSpPr>
          <a:xfrm>
            <a:off x="6573875" y="1580654"/>
            <a:ext cx="359569" cy="532082"/>
            <a:chOff x="8747586" y="2732605"/>
            <a:chExt cx="551992" cy="816671"/>
          </a:xfrm>
        </p:grpSpPr>
        <p:cxnSp>
          <p:nvCxnSpPr>
            <p:cNvPr id="103" name="Straight Connector 162">
              <a:extLst>
                <a:ext uri="{FF2B5EF4-FFF2-40B4-BE49-F238E27FC236}">
                  <a16:creationId xmlns:a16="http://schemas.microsoft.com/office/drawing/2014/main" id="{124E55FB-1E64-4C61-B102-42FF596A2316}"/>
                </a:ext>
              </a:extLst>
            </p:cNvPr>
            <p:cNvCxnSpPr/>
            <p:nvPr/>
          </p:nvCxnSpPr>
          <p:spPr>
            <a:xfrm rot="10800000">
              <a:off x="9023583" y="2732605"/>
              <a:ext cx="0" cy="360191"/>
            </a:xfrm>
            <a:prstGeom prst="line">
              <a:avLst/>
            </a:prstGeom>
            <a:ln>
              <a:solidFill>
                <a:srgbClr val="A491B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63">
              <a:extLst>
                <a:ext uri="{FF2B5EF4-FFF2-40B4-BE49-F238E27FC236}">
                  <a16:creationId xmlns:a16="http://schemas.microsoft.com/office/drawing/2014/main" id="{598766EC-7F02-4B3C-8930-2D5EF14B25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7586" y="2997284"/>
              <a:ext cx="551992" cy="551992"/>
            </a:xfrm>
            <a:prstGeom prst="ellipse">
              <a:avLst/>
            </a:prstGeom>
            <a:solidFill>
              <a:srgbClr val="A49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05</a:t>
              </a:r>
              <a:endParaRPr 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05" name="Text Placeholder 32">
            <a:extLst>
              <a:ext uri="{FF2B5EF4-FFF2-40B4-BE49-F238E27FC236}">
                <a16:creationId xmlns:a16="http://schemas.microsoft.com/office/drawing/2014/main" id="{647F40AA-3FB5-4A1B-B5F1-2BDB88551C49}"/>
              </a:ext>
            </a:extLst>
          </p:cNvPr>
          <p:cNvSpPr txBox="1">
            <a:spLocks/>
          </p:cNvSpPr>
          <p:nvPr/>
        </p:nvSpPr>
        <p:spPr>
          <a:xfrm>
            <a:off x="6253587" y="2615424"/>
            <a:ext cx="1054717" cy="11180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百度接口人脸搜索后，对比并且再返回给后台一个分数。分数越高相似度也就越高。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6" name="Text Placeholder 33">
            <a:extLst>
              <a:ext uri="{FF2B5EF4-FFF2-40B4-BE49-F238E27FC236}">
                <a16:creationId xmlns:a16="http://schemas.microsoft.com/office/drawing/2014/main" id="{EC5F1E9D-E3CC-4D1E-9AC6-1E77AFEB1E65}"/>
              </a:ext>
            </a:extLst>
          </p:cNvPr>
          <p:cNvSpPr txBox="1">
            <a:spLocks/>
          </p:cNvSpPr>
          <p:nvPr/>
        </p:nvSpPr>
        <p:spPr>
          <a:xfrm>
            <a:off x="6244948" y="2258017"/>
            <a:ext cx="1006105" cy="3534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搜索后给后台一个</a:t>
            </a:r>
            <a:r>
              <a:rPr lang="en-US" altLang="zh-CN" sz="10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00497786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5" grpId="0"/>
      <p:bldP spid="86" grpId="0"/>
      <p:bldP spid="90" grpId="0"/>
      <p:bldP spid="91" grpId="0"/>
      <p:bldP spid="95" grpId="0"/>
      <p:bldP spid="96" grpId="0"/>
      <p:bldP spid="100" grpId="0"/>
      <p:bldP spid="101" grpId="0"/>
      <p:bldP spid="105" grpId="0"/>
      <p:bldP spid="1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857879" y="200199"/>
            <a:ext cx="5171155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Smile</a:t>
            </a:r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的技术创新</a:t>
            </a:r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2——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地理位置算法分析</a:t>
            </a:r>
            <a:endParaRPr lang="en-GB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7E1921-B193-477A-A57A-8E76AB3BC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71550"/>
            <a:ext cx="3888432" cy="3698603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3606643-BB8F-4D12-92F4-2FC85CCF3AB7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2411760" y="3867895"/>
            <a:ext cx="0" cy="60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 Placeholder 32">
            <a:extLst>
              <a:ext uri="{FF2B5EF4-FFF2-40B4-BE49-F238E27FC236}">
                <a16:creationId xmlns:a16="http://schemas.microsoft.com/office/drawing/2014/main" id="{01C92054-6881-4211-BB4F-B281CCCE9A29}"/>
              </a:ext>
            </a:extLst>
          </p:cNvPr>
          <p:cNvSpPr txBox="1">
            <a:spLocks/>
          </p:cNvSpPr>
          <p:nvPr/>
        </p:nvSpPr>
        <p:spPr>
          <a:xfrm>
            <a:off x="2077124" y="4528426"/>
            <a:ext cx="838692" cy="272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+mn-ea"/>
              </a:rPr>
              <a:t>经纬定位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8" name="Text Placeholder 32">
            <a:extLst>
              <a:ext uri="{FF2B5EF4-FFF2-40B4-BE49-F238E27FC236}">
                <a16:creationId xmlns:a16="http://schemas.microsoft.com/office/drawing/2014/main" id="{289ACC39-2255-40D0-997F-CB4845F4D420}"/>
              </a:ext>
            </a:extLst>
          </p:cNvPr>
          <p:cNvSpPr txBox="1">
            <a:spLocks/>
          </p:cNvSpPr>
          <p:nvPr/>
        </p:nvSpPr>
        <p:spPr>
          <a:xfrm>
            <a:off x="4595758" y="1503256"/>
            <a:ext cx="3000578" cy="3106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首先我们知道地球并不是一个规整标准的球，因为赤道的半径是要比本初子午线半径稍大，也就是说地球是偏椭球的，但是在这里我们暂且视它为一个标准的球体。球最上方是北极点，点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和点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B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分别为要计算的两个点，坐标分别为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jA,wA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）和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B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jB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，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wB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）。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如图所示，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jA,wA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），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B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jB,wB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）两点分别为球面上的两点，坐标为经纬度表示。延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B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两点分别做垂直于赤道平面的垂线交赤道面为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C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D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两点。连接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C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D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两点，然后过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做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CD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的平行线交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BD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与点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E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109" name="Text Placeholder 33">
            <a:extLst>
              <a:ext uri="{FF2B5EF4-FFF2-40B4-BE49-F238E27FC236}">
                <a16:creationId xmlns:a16="http://schemas.microsoft.com/office/drawing/2014/main" id="{A3A540F2-224D-4C40-B84E-4D4105FF63B1}"/>
              </a:ext>
            </a:extLst>
          </p:cNvPr>
          <p:cNvSpPr txBox="1">
            <a:spLocks/>
          </p:cNvSpPr>
          <p:nvPr/>
        </p:nvSpPr>
        <p:spPr>
          <a:xfrm>
            <a:off x="4587119" y="1203598"/>
            <a:ext cx="3225241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我们所在的位置从何而来？</a:t>
            </a:r>
            <a:endParaRPr lang="en-AU" sz="14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14649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7" grpId="0"/>
      <p:bldP spid="108" grpId="0"/>
      <p:bldP spid="1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857879" y="200199"/>
            <a:ext cx="5171155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Smile</a:t>
            </a:r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3.1——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简易操作的界面</a:t>
            </a:r>
            <a:endParaRPr lang="en-GB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Text Placeholder 33">
            <a:extLst>
              <a:ext uri="{FF2B5EF4-FFF2-40B4-BE49-F238E27FC236}">
                <a16:creationId xmlns:a16="http://schemas.microsoft.com/office/drawing/2014/main" id="{A3A540F2-224D-4C40-B84E-4D4105FF63B1}"/>
              </a:ext>
            </a:extLst>
          </p:cNvPr>
          <p:cNvSpPr txBox="1">
            <a:spLocks/>
          </p:cNvSpPr>
          <p:nvPr/>
        </p:nvSpPr>
        <p:spPr>
          <a:xfrm>
            <a:off x="3851920" y="767723"/>
            <a:ext cx="3225241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 b="1" dirty="0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教师创建课程流程</a:t>
            </a:r>
            <a:endParaRPr lang="en-AU" sz="14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098236-17CC-4DAB-BE09-5F678C039C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97039"/>
            <a:ext cx="8928992" cy="37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2313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857879" y="200199"/>
            <a:ext cx="5171155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Smile</a:t>
            </a:r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3.2——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简易操作的界面</a:t>
            </a:r>
            <a:endParaRPr lang="en-GB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134AC015-848D-4E5D-87DC-ED5E350CFEA8}"/>
              </a:ext>
            </a:extLst>
          </p:cNvPr>
          <p:cNvSpPr txBox="1">
            <a:spLocks/>
          </p:cNvSpPr>
          <p:nvPr/>
        </p:nvSpPr>
        <p:spPr>
          <a:xfrm>
            <a:off x="3851920" y="842800"/>
            <a:ext cx="3225241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 b="1">
                <a:solidFill>
                  <a:srgbClr val="A491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学生签到课程流程</a:t>
            </a:r>
            <a:endParaRPr lang="en-AU" altLang="zh-CN" sz="1400" b="1" dirty="0">
              <a:solidFill>
                <a:srgbClr val="A491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9E87DC-AB0D-4B50-AA13-6CD9CCBAA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4836" r="2750" b="2681"/>
          <a:stretch/>
        </p:blipFill>
        <p:spPr>
          <a:xfrm>
            <a:off x="251520" y="1131590"/>
            <a:ext cx="8640960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809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44E062F-3D2E-4065-8A44-1D873209F931}"/>
              </a:ext>
            </a:extLst>
          </p:cNvPr>
          <p:cNvSpPr/>
          <p:nvPr/>
        </p:nvSpPr>
        <p:spPr>
          <a:xfrm>
            <a:off x="179512" y="639608"/>
            <a:ext cx="8784976" cy="430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857879" y="200199"/>
            <a:ext cx="5171155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Smile</a:t>
            </a:r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简易操作的界面视频演示</a:t>
            </a:r>
            <a:endParaRPr lang="en-GB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t="9848" r="12417" b="9736"/>
          <a:stretch/>
        </p:blipFill>
        <p:spPr>
          <a:xfrm>
            <a:off x="2123728" y="631342"/>
            <a:ext cx="2088232" cy="43119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5E37E1-D3C3-4EE6-963F-1F1C208113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r="14160" b="4243"/>
          <a:stretch/>
        </p:blipFill>
        <p:spPr>
          <a:xfrm>
            <a:off x="4706541" y="1275606"/>
            <a:ext cx="3096344" cy="29945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创建课程-签到课程-查看签到~1">
            <a:hlinkClick r:id="" action="ppaction://media"/>
            <a:extLst>
              <a:ext uri="{FF2B5EF4-FFF2-40B4-BE49-F238E27FC236}">
                <a16:creationId xmlns:a16="http://schemas.microsoft.com/office/drawing/2014/main" id="{BA27D025-089B-4486-A7B8-EFFF9C40B4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5036"/>
          <a:stretch/>
        </p:blipFill>
        <p:spPr>
          <a:xfrm>
            <a:off x="2275190" y="994738"/>
            <a:ext cx="1785307" cy="34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360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30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3800970" y="1841219"/>
            <a:ext cx="2816801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项目总结</a:t>
            </a:r>
            <a:endParaRPr lang="en-GB" altLang="zh-CN" sz="3100" dirty="0">
              <a:solidFill>
                <a:srgbClr val="77A9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3837634" y="2420997"/>
            <a:ext cx="27801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105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千里之行，始于足下。我们会继续加油！</a:t>
            </a:r>
            <a:endParaRPr lang="zh-CN" altLang="en-US" sz="1050" dirty="0">
              <a:solidFill>
                <a:srgbClr val="77A9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315746" y="1388328"/>
            <a:ext cx="1562186" cy="157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60" tIns="31780" rIns="63560" bIns="3178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cap="all" spc="209" dirty="0">
                <a:solidFill>
                  <a:srgbClr val="77A9D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9600" cap="all" spc="209" dirty="0">
              <a:solidFill>
                <a:srgbClr val="77A9D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51340" y="4046568"/>
            <a:ext cx="9289030" cy="7488832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533670" y="3588098"/>
            <a:ext cx="9289030" cy="7488832"/>
          </a:xfrm>
          <a:prstGeom prst="ellipse">
            <a:avLst/>
          </a:prstGeom>
          <a:solidFill>
            <a:srgbClr val="3992DB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3188" y="3732114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193671" y="4603895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1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3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Smile</a:t>
            </a:r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的项目总结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>
            <a:off x="1571779" y="1728540"/>
            <a:ext cx="973392" cy="254513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团队</a:t>
            </a:r>
            <a:endParaRPr lang="es-ES_tradnl" sz="14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1008420" y="1949750"/>
            <a:ext cx="1536752" cy="4470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>
                <a:solidFill>
                  <a:schemeClr val="bg1">
                    <a:lumMod val="50000"/>
                  </a:schemeClr>
                </a:solidFill>
                <a:latin typeface="+mn-ea"/>
              </a:rPr>
              <a:t>每个人都是团队里的一部分，我们在这里实现价值。我们经过长时间的磨合才能达到现在的默契</a:t>
            </a:r>
            <a:r>
              <a:rPr lang="zh-CN" altLang="en-US" sz="600">
                <a:solidFill>
                  <a:schemeClr val="bg1">
                    <a:lumMod val="50000"/>
                  </a:schemeClr>
                </a:solidFill>
                <a:latin typeface="+mn-ea"/>
              </a:rPr>
              <a:t>。</a:t>
            </a:r>
            <a:endParaRPr lang="zh-CN" altLang="en-US" sz="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Rounded Rectangle 11"/>
          <p:cNvSpPr>
            <a:spLocks noChangeAspect="1"/>
          </p:cNvSpPr>
          <p:nvPr/>
        </p:nvSpPr>
        <p:spPr>
          <a:xfrm>
            <a:off x="2687930" y="1781857"/>
            <a:ext cx="540022" cy="540651"/>
          </a:xfrm>
          <a:prstGeom prst="roundRect">
            <a:avLst>
              <a:gd name="adj" fmla="val 0"/>
            </a:avLst>
          </a:prstGeom>
          <a:solidFill>
            <a:srgbClr val="77A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2731229" y="1850340"/>
            <a:ext cx="437148" cy="360827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6653063" y="1949750"/>
            <a:ext cx="1457036" cy="4301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>
                <a:solidFill>
                  <a:schemeClr val="bg1">
                    <a:lumMod val="50000"/>
                  </a:schemeClr>
                </a:solidFill>
                <a:latin typeface="+mn-ea"/>
              </a:rPr>
              <a:t>中途我们曾无数次感到项目的难度，甚至有些泄气。后来经过不断地磨砺自己，最终把项目完成。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Rounded Rectangle 23"/>
          <p:cNvSpPr>
            <a:spLocks noChangeAspect="1"/>
          </p:cNvSpPr>
          <p:nvPr/>
        </p:nvSpPr>
        <p:spPr>
          <a:xfrm>
            <a:off x="6012005" y="1781857"/>
            <a:ext cx="540022" cy="540651"/>
          </a:xfrm>
          <a:prstGeom prst="roundRect">
            <a:avLst>
              <a:gd name="adj" fmla="val 0"/>
            </a:avLst>
          </a:prstGeom>
          <a:solidFill>
            <a:srgbClr val="77A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6055304" y="1850340"/>
            <a:ext cx="437148" cy="360827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1008420" y="4049452"/>
            <a:ext cx="1536752" cy="4470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>
                <a:solidFill>
                  <a:schemeClr val="bg1">
                    <a:lumMod val="50000"/>
                  </a:schemeClr>
                </a:solidFill>
                <a:latin typeface="+mn-ea"/>
              </a:rPr>
              <a:t>也许这个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latin typeface="+mn-ea"/>
              </a:rPr>
              <a:t>bug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  <a:latin typeface="+mn-ea"/>
              </a:rPr>
              <a:t>出现后还有另一个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latin typeface="+mn-ea"/>
              </a:rPr>
              <a:t>bug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  <a:latin typeface="+mn-ea"/>
              </a:rPr>
              <a:t>等着我们，但是我们相信，没有解决不了的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latin typeface="+mn-ea"/>
              </a:rPr>
              <a:t>bug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  <a:latin typeface="+mn-ea"/>
              </a:rPr>
              <a:t>，没有爬不过的山！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" name="Rounded Rectangle 27"/>
          <p:cNvSpPr>
            <a:spLocks noChangeAspect="1"/>
          </p:cNvSpPr>
          <p:nvPr/>
        </p:nvSpPr>
        <p:spPr>
          <a:xfrm>
            <a:off x="2651322" y="3881558"/>
            <a:ext cx="540022" cy="540651"/>
          </a:xfrm>
          <a:prstGeom prst="roundRect">
            <a:avLst>
              <a:gd name="adj" fmla="val 0"/>
            </a:avLst>
          </a:prstGeom>
          <a:solidFill>
            <a:srgbClr val="A491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2694622" y="3950042"/>
            <a:ext cx="437148" cy="360827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6649162" y="4049451"/>
            <a:ext cx="1457036" cy="4301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>
                <a:solidFill>
                  <a:schemeClr val="bg1">
                    <a:lumMod val="50000"/>
                  </a:schemeClr>
                </a:solidFill>
                <a:latin typeface="+mn-ea"/>
              </a:rPr>
              <a:t>最后，我们一定会坚持下去。我们会一直完善下去，后面的版本将会有更多的功能，只要有一个人在用，我们就决不放弃。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5" name="Rounded Rectangle 16"/>
          <p:cNvSpPr>
            <a:spLocks noChangeAspect="1"/>
          </p:cNvSpPr>
          <p:nvPr/>
        </p:nvSpPr>
        <p:spPr>
          <a:xfrm>
            <a:off x="6012005" y="3881558"/>
            <a:ext cx="540022" cy="540651"/>
          </a:xfrm>
          <a:prstGeom prst="roundRect">
            <a:avLst>
              <a:gd name="adj" fmla="val 0"/>
            </a:avLst>
          </a:prstGeom>
          <a:solidFill>
            <a:srgbClr val="A491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7"/>
          <p:cNvSpPr txBox="1">
            <a:spLocks/>
          </p:cNvSpPr>
          <p:nvPr/>
        </p:nvSpPr>
        <p:spPr>
          <a:xfrm>
            <a:off x="6055304" y="3950042"/>
            <a:ext cx="437148" cy="360827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3" name="不完整圆 2">
            <a:extLst>
              <a:ext uri="{FF2B5EF4-FFF2-40B4-BE49-F238E27FC236}">
                <a16:creationId xmlns:a16="http://schemas.microsoft.com/office/drawing/2014/main" id="{C714537C-6E39-4B71-BAE1-E86027B2D5CC}"/>
              </a:ext>
            </a:extLst>
          </p:cNvPr>
          <p:cNvSpPr/>
          <p:nvPr/>
        </p:nvSpPr>
        <p:spPr>
          <a:xfrm rot="3676159">
            <a:off x="3823039" y="2052182"/>
            <a:ext cx="1843172" cy="1843172"/>
          </a:xfrm>
          <a:prstGeom prst="pie">
            <a:avLst/>
          </a:prstGeom>
          <a:solidFill>
            <a:srgbClr val="A491BB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        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1562AFB-9AEA-4AFD-A11C-B5BF15DF8666}"/>
              </a:ext>
            </a:extLst>
          </p:cNvPr>
          <p:cNvSpPr/>
          <p:nvPr/>
        </p:nvSpPr>
        <p:spPr>
          <a:xfrm>
            <a:off x="4572000" y="232250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A4FD8D6-33F0-4055-8392-0C1C99003E83}"/>
              </a:ext>
            </a:extLst>
          </p:cNvPr>
          <p:cNvSpPr txBox="1">
            <a:spLocks/>
          </p:cNvSpPr>
          <p:nvPr/>
        </p:nvSpPr>
        <p:spPr>
          <a:xfrm>
            <a:off x="4482320" y="2947766"/>
            <a:ext cx="973392" cy="254513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en-US" altLang="zh-CN" sz="1600" b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BUG</a:t>
            </a:r>
            <a:endParaRPr lang="es-ES_tradnl" sz="1600" b="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697ED16-13C8-4C19-8ED6-5A8425C53CA2}"/>
              </a:ext>
            </a:extLst>
          </p:cNvPr>
          <p:cNvSpPr txBox="1">
            <a:spLocks/>
          </p:cNvSpPr>
          <p:nvPr/>
        </p:nvSpPr>
        <p:spPr>
          <a:xfrm>
            <a:off x="6031767" y="1718803"/>
            <a:ext cx="973392" cy="254513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耐心</a:t>
            </a:r>
            <a:endParaRPr lang="es-ES_tradnl" sz="14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9BAF22A3-8D7F-47E9-9589-EA816E597F4A}"/>
              </a:ext>
            </a:extLst>
          </p:cNvPr>
          <p:cNvSpPr txBox="1">
            <a:spLocks/>
          </p:cNvSpPr>
          <p:nvPr/>
        </p:nvSpPr>
        <p:spPr>
          <a:xfrm>
            <a:off x="1571779" y="3823232"/>
            <a:ext cx="973392" cy="254513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信心</a:t>
            </a:r>
            <a:endParaRPr lang="es-ES_tradnl" sz="14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06DB4078-4F3A-4656-A54C-39C8EA76CAF1}"/>
              </a:ext>
            </a:extLst>
          </p:cNvPr>
          <p:cNvSpPr txBox="1">
            <a:spLocks/>
          </p:cNvSpPr>
          <p:nvPr/>
        </p:nvSpPr>
        <p:spPr>
          <a:xfrm>
            <a:off x="6018534" y="3811671"/>
            <a:ext cx="973392" cy="254513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坚持</a:t>
            </a:r>
            <a:endParaRPr lang="es-ES_tradnl" sz="14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051496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  <p:bldP spid="23" grpId="0" animBg="1"/>
      <p:bldP spid="24" grpId="0"/>
      <p:bldP spid="26" grpId="0"/>
      <p:bldP spid="27" grpId="0" animBg="1"/>
      <p:bldP spid="28" grpId="0"/>
      <p:bldP spid="30" grpId="0"/>
      <p:bldP spid="31" grpId="0" animBg="1"/>
      <p:bldP spid="32" grpId="0"/>
      <p:bldP spid="34" grpId="0"/>
      <p:bldP spid="35" grpId="0" animBg="1"/>
      <p:bldP spid="36" grpId="0"/>
      <p:bldP spid="3" grpId="0" animBg="1"/>
      <p:bldP spid="4" grpId="0" animBg="1"/>
      <p:bldP spid="37" grpId="0"/>
      <p:bldP spid="38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1763688" y="1779662"/>
            <a:ext cx="5616624" cy="961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Smile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团队感谢您奉献的宝贵时间</a:t>
            </a:r>
            <a:endParaRPr lang="en-US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951340" y="4046568"/>
            <a:ext cx="9289030" cy="7488832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533670" y="3588098"/>
            <a:ext cx="9289030" cy="7488832"/>
          </a:xfrm>
          <a:prstGeom prst="ellipse">
            <a:avLst/>
          </a:prstGeom>
          <a:solidFill>
            <a:srgbClr val="3992DB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83188" y="3732114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193671" y="4603895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5220072" y="1203598"/>
            <a:ext cx="1510215" cy="733659"/>
          </a:xfrm>
          <a:prstGeom prst="rect">
            <a:avLst/>
          </a:prstGeom>
          <a:effectLst/>
        </p:spPr>
        <p:txBody>
          <a:bodyPr wrap="none" lIns="63560" tIns="31780" rIns="63560" bIns="3178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900">
                <a:solidFill>
                  <a:srgbClr val="77A9D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  </a:t>
            </a:r>
            <a:r>
              <a:rPr lang="zh-CN" altLang="zh-CN" sz="1900">
                <a:solidFill>
                  <a:srgbClr val="77A9D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需求分析</a:t>
            </a:r>
          </a:p>
          <a:p>
            <a:pPr algn="r">
              <a:lnSpc>
                <a:spcPct val="120000"/>
              </a:lnSpc>
            </a:pPr>
            <a:endParaRPr lang="en-US" altLang="zh-CN" sz="1900" dirty="0">
              <a:solidFill>
                <a:srgbClr val="77A9D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220072" y="1213102"/>
            <a:ext cx="394765" cy="376056"/>
          </a:xfrm>
          <a:prstGeom prst="rect">
            <a:avLst/>
          </a:prstGeom>
          <a:noFill/>
          <a:ln w="12700">
            <a:solidFill>
              <a:srgbClr val="A49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220072" y="1850566"/>
            <a:ext cx="394765" cy="376056"/>
          </a:xfrm>
          <a:prstGeom prst="rect">
            <a:avLst/>
          </a:prstGeom>
          <a:noFill/>
          <a:ln w="12700">
            <a:solidFill>
              <a:srgbClr val="A49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20072" y="2498638"/>
            <a:ext cx="394765" cy="376056"/>
          </a:xfrm>
          <a:prstGeom prst="rect">
            <a:avLst/>
          </a:prstGeom>
          <a:noFill/>
          <a:ln w="12700">
            <a:solidFill>
              <a:srgbClr val="A49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22090" y="3154878"/>
            <a:ext cx="1510150" cy="384846"/>
          </a:xfrm>
          <a:prstGeom prst="rect">
            <a:avLst/>
          </a:prstGeom>
          <a:effectLst/>
        </p:spPr>
        <p:txBody>
          <a:bodyPr wrap="none" lIns="63560" tIns="31780" rIns="63560" bIns="3178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900">
                <a:solidFill>
                  <a:srgbClr val="77A9D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  </a:t>
            </a:r>
            <a:r>
              <a:rPr lang="zh-CN" altLang="en-US" sz="1900">
                <a:solidFill>
                  <a:srgbClr val="77A9D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项目总结</a:t>
            </a:r>
            <a:endParaRPr lang="en-US" altLang="zh-CN" sz="1900" dirty="0">
              <a:solidFill>
                <a:srgbClr val="77A9D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220072" y="3146710"/>
            <a:ext cx="394765" cy="376056"/>
          </a:xfrm>
          <a:prstGeom prst="rect">
            <a:avLst/>
          </a:prstGeom>
          <a:noFill/>
          <a:ln w="12700">
            <a:solidFill>
              <a:srgbClr val="A49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48"/>
          <p:cNvSpPr txBox="1"/>
          <p:nvPr/>
        </p:nvSpPr>
        <p:spPr>
          <a:xfrm>
            <a:off x="1653563" y="1535288"/>
            <a:ext cx="1761031" cy="840419"/>
          </a:xfrm>
          <a:prstGeom prst="rect">
            <a:avLst/>
          </a:prstGeom>
          <a:noFill/>
        </p:spPr>
        <p:txBody>
          <a:bodyPr vert="horz" wrap="square" lIns="63560" tIns="31780" rIns="63560" bIns="3178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600" b="1" cap="all" spc="209" dirty="0">
                <a:solidFill>
                  <a:srgbClr val="77A9D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目录</a:t>
            </a:r>
            <a:endParaRPr lang="en-US" altLang="zh-CN" sz="4600" b="1" cap="all" spc="209" dirty="0">
              <a:solidFill>
                <a:srgbClr val="77A9D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148"/>
          <p:cNvSpPr txBox="1"/>
          <p:nvPr/>
        </p:nvSpPr>
        <p:spPr>
          <a:xfrm>
            <a:off x="1653563" y="2295145"/>
            <a:ext cx="2380414" cy="636645"/>
          </a:xfrm>
          <a:prstGeom prst="rect">
            <a:avLst/>
          </a:prstGeom>
          <a:noFill/>
        </p:spPr>
        <p:txBody>
          <a:bodyPr vert="horz" wrap="square" lIns="63560" tIns="31780" rIns="63560" bIns="3178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100" b="1" dirty="0">
                <a:solidFill>
                  <a:srgbClr val="77A9D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CONTENTS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-2411640" y="3958639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部门：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XXX   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-6744651" y="3958639"/>
            <a:ext cx="9289030" cy="7488832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-6162321" y="3500169"/>
            <a:ext cx="9289030" cy="7488832"/>
          </a:xfrm>
          <a:prstGeom prst="ellipse">
            <a:avLst/>
          </a:prstGeom>
          <a:solidFill>
            <a:srgbClr val="3992DB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-8112803" y="3644185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3502320" y="4515966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223799-4784-4824-8F5F-DAF24150F573}"/>
              </a:ext>
            </a:extLst>
          </p:cNvPr>
          <p:cNvSpPr/>
          <p:nvPr/>
        </p:nvSpPr>
        <p:spPr>
          <a:xfrm>
            <a:off x="5220072" y="1868879"/>
            <a:ext cx="1510215" cy="733659"/>
          </a:xfrm>
          <a:prstGeom prst="rect">
            <a:avLst/>
          </a:prstGeom>
          <a:effectLst/>
        </p:spPr>
        <p:txBody>
          <a:bodyPr wrap="none" lIns="63560" tIns="31780" rIns="63560" bIns="3178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900">
                <a:solidFill>
                  <a:srgbClr val="77A9D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  </a:t>
            </a:r>
            <a:r>
              <a:rPr lang="zh-CN" altLang="en-US" sz="1900">
                <a:solidFill>
                  <a:srgbClr val="77A9D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功能设计</a:t>
            </a:r>
            <a:endParaRPr lang="zh-CN" altLang="zh-CN" sz="1900">
              <a:solidFill>
                <a:srgbClr val="77A9D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endParaRPr lang="en-US" altLang="zh-CN" sz="1900" dirty="0">
              <a:solidFill>
                <a:srgbClr val="77A9D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CCFB5E3-1D61-4641-BD2F-8CFA3833A5D3}"/>
              </a:ext>
            </a:extLst>
          </p:cNvPr>
          <p:cNvSpPr/>
          <p:nvPr/>
        </p:nvSpPr>
        <p:spPr>
          <a:xfrm>
            <a:off x="5220072" y="2504416"/>
            <a:ext cx="1510215" cy="733659"/>
          </a:xfrm>
          <a:prstGeom prst="rect">
            <a:avLst/>
          </a:prstGeom>
          <a:effectLst/>
        </p:spPr>
        <p:txBody>
          <a:bodyPr wrap="none" lIns="63560" tIns="31780" rIns="63560" bIns="3178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900">
                <a:solidFill>
                  <a:srgbClr val="77A9D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  </a:t>
            </a:r>
            <a:r>
              <a:rPr lang="zh-CN" altLang="en-US" sz="1900">
                <a:solidFill>
                  <a:srgbClr val="77A9D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特色展示</a:t>
            </a:r>
            <a:endParaRPr lang="zh-CN" altLang="zh-CN" sz="1900">
              <a:solidFill>
                <a:srgbClr val="77A9D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endParaRPr lang="en-US" altLang="zh-CN" sz="1900" dirty="0">
              <a:solidFill>
                <a:srgbClr val="77A9D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3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8" grpId="0" animBg="1"/>
      <p:bldP spid="40" grpId="0" animBg="1"/>
      <p:bldP spid="41" grpId="0"/>
      <p:bldP spid="42" grpId="0" animBg="1"/>
      <p:bldP spid="43" grpId="0"/>
      <p:bldP spid="44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3800970" y="1841219"/>
            <a:ext cx="3867374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sz="31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School Smile</a:t>
            </a:r>
            <a:r>
              <a:rPr lang="zh-CN" altLang="en-US" sz="31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的诞生</a:t>
            </a:r>
            <a:endParaRPr lang="en-GB" altLang="zh-CN" sz="3100" dirty="0">
              <a:solidFill>
                <a:srgbClr val="77A9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3837634" y="2420997"/>
            <a:ext cx="44067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School Smile</a:t>
            </a:r>
            <a:r>
              <a:rPr lang="zh-CN" altLang="en-US" sz="14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？校园微笑？</a:t>
            </a:r>
            <a:r>
              <a:rPr lang="en-US" altLang="zh-CN" sz="14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</a:t>
            </a:r>
            <a:r>
              <a:rPr lang="zh-CN" altLang="en-US" sz="14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，它只是</a:t>
            </a:r>
            <a:r>
              <a:rPr lang="en-US" altLang="zh-CN" sz="14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School Smile</a:t>
            </a:r>
            <a:r>
              <a:rPr lang="zh-CN" altLang="en-US" sz="14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rgbClr val="77A9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315746" y="1388328"/>
            <a:ext cx="1562186" cy="157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60" tIns="31780" rIns="63560" bIns="3178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cap="all" spc="209" dirty="0">
                <a:solidFill>
                  <a:srgbClr val="77A9D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9600" cap="all" spc="209" dirty="0">
              <a:solidFill>
                <a:srgbClr val="77A9D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951340" y="4046568"/>
            <a:ext cx="9289030" cy="7488832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533670" y="3588098"/>
            <a:ext cx="9289030" cy="7488832"/>
          </a:xfrm>
          <a:prstGeom prst="ellipse">
            <a:avLst/>
          </a:prstGeom>
          <a:solidFill>
            <a:srgbClr val="3992DB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3188" y="3732114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193671" y="4603895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3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857879" y="200199"/>
            <a:ext cx="443420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Smile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产生的三大原因</a:t>
            </a:r>
            <a:endParaRPr lang="en-GB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AutoShape 5"/>
          <p:cNvSpPr>
            <a:spLocks/>
          </p:cNvSpPr>
          <p:nvPr/>
        </p:nvSpPr>
        <p:spPr bwMode="auto">
          <a:xfrm>
            <a:off x="1835696" y="2262092"/>
            <a:ext cx="1683149" cy="619316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rgbClr val="77A9D3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Group 6"/>
          <p:cNvGrpSpPr>
            <a:grpSpLocks/>
          </p:cNvGrpSpPr>
          <p:nvPr/>
        </p:nvGrpSpPr>
        <p:grpSpPr bwMode="auto">
          <a:xfrm>
            <a:off x="1835697" y="1570126"/>
            <a:ext cx="596574" cy="596687"/>
            <a:chOff x="0" y="0"/>
            <a:chExt cx="1591420" cy="1591420"/>
          </a:xfrm>
        </p:grpSpPr>
        <p:sp>
          <p:nvSpPr>
            <p:cNvPr id="87" name="AutoShape 7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77A9D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AutoShape 8"/>
            <p:cNvSpPr>
              <a:spLocks/>
            </p:cNvSpPr>
            <p:nvPr/>
          </p:nvSpPr>
          <p:spPr bwMode="auto">
            <a:xfrm>
              <a:off x="0" y="547945"/>
              <a:ext cx="1591420" cy="4955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</a:pPr>
              <a:r>
                <a:rPr lang="es-ES" altLang="zh-CN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es-E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9" name="AutoShape 9"/>
          <p:cNvSpPr>
            <a:spLocks/>
          </p:cNvSpPr>
          <p:nvPr/>
        </p:nvSpPr>
        <p:spPr bwMode="auto">
          <a:xfrm>
            <a:off x="2060751" y="2550359"/>
            <a:ext cx="1191958" cy="1692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152" eaLnBrk="1"/>
            <a:r>
              <a:rPr lang="zh-CN" altLang="en-US" sz="110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解决生活中的问题</a:t>
            </a:r>
            <a:endParaRPr lang="es-ES" altLang="zh-CN" sz="9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AutoShape 10"/>
          <p:cNvSpPr>
            <a:spLocks/>
          </p:cNvSpPr>
          <p:nvPr/>
        </p:nvSpPr>
        <p:spPr bwMode="auto">
          <a:xfrm>
            <a:off x="3779913" y="2400247"/>
            <a:ext cx="1683743" cy="619316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rgbClr val="A491BB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1" name="Group 11"/>
          <p:cNvGrpSpPr>
            <a:grpSpLocks/>
          </p:cNvGrpSpPr>
          <p:nvPr/>
        </p:nvGrpSpPr>
        <p:grpSpPr bwMode="auto">
          <a:xfrm>
            <a:off x="3779912" y="3114844"/>
            <a:ext cx="597169" cy="597283"/>
            <a:chOff x="0" y="0"/>
            <a:chExt cx="1591420" cy="1591420"/>
          </a:xfrm>
        </p:grpSpPr>
        <p:sp>
          <p:nvSpPr>
            <p:cNvPr id="92" name="AutoShape 12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A491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AutoShape 13"/>
            <p:cNvSpPr>
              <a:spLocks/>
            </p:cNvSpPr>
            <p:nvPr/>
          </p:nvSpPr>
          <p:spPr bwMode="auto">
            <a:xfrm>
              <a:off x="0" y="553745"/>
              <a:ext cx="1591420" cy="4839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es-ES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Lato" charset="0"/>
                  <a:sym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94" name="AutoShape 14"/>
          <p:cNvSpPr>
            <a:spLocks/>
          </p:cNvSpPr>
          <p:nvPr/>
        </p:nvSpPr>
        <p:spPr bwMode="auto">
          <a:xfrm>
            <a:off x="4016278" y="2550359"/>
            <a:ext cx="1191958" cy="17319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152" eaLnBrk="1"/>
            <a:r>
              <a:rPr lang="zh-CN" altLang="en-US" sz="110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“代答”现象</a:t>
            </a:r>
            <a:endParaRPr lang="es-ES" altLang="zh-CN" sz="9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AutoShape 15"/>
          <p:cNvSpPr>
            <a:spLocks/>
          </p:cNvSpPr>
          <p:nvPr/>
        </p:nvSpPr>
        <p:spPr bwMode="auto">
          <a:xfrm>
            <a:off x="5724128" y="2262092"/>
            <a:ext cx="1683148" cy="619316"/>
          </a:xfrm>
          <a:custGeom>
            <a:avLst/>
            <a:gdLst>
              <a:gd name="T0" fmla="*/ 2243931 w 21600"/>
              <a:gd name="T1" fmla="*/ 825500 h 21600"/>
              <a:gd name="T2" fmla="*/ 2243931 w 21600"/>
              <a:gd name="T3" fmla="*/ 825500 h 21600"/>
              <a:gd name="T4" fmla="*/ 2243931 w 21600"/>
              <a:gd name="T5" fmla="*/ 825500 h 21600"/>
              <a:gd name="T6" fmla="*/ 2243931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rgbClr val="77A9D3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>
              <a:latin typeface="Arial" panose="020B0604020202020204" pitchFamily="34" charset="0"/>
              <a:ea typeface="微软雅黑" panose="020B0503020204020204" pitchFamily="34" charset="-122"/>
              <a:cs typeface="ＭＳ Ｐゴシック" charset="0"/>
              <a:sym typeface="Arial" panose="020B0604020202020204" pitchFamily="34" charset="0"/>
            </a:endParaRPr>
          </a:p>
        </p:txBody>
      </p:sp>
      <p:grpSp>
        <p:nvGrpSpPr>
          <p:cNvPr id="96" name="Group 16"/>
          <p:cNvGrpSpPr>
            <a:grpSpLocks/>
          </p:cNvGrpSpPr>
          <p:nvPr/>
        </p:nvGrpSpPr>
        <p:grpSpPr bwMode="auto">
          <a:xfrm>
            <a:off x="5724128" y="1570126"/>
            <a:ext cx="596574" cy="596687"/>
            <a:chOff x="0" y="0"/>
            <a:chExt cx="1591420" cy="1591420"/>
          </a:xfrm>
        </p:grpSpPr>
        <p:sp>
          <p:nvSpPr>
            <p:cNvPr id="97" name="AutoShape 17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77A9D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AutoShape 18"/>
            <p:cNvSpPr>
              <a:spLocks/>
            </p:cNvSpPr>
            <p:nvPr/>
          </p:nvSpPr>
          <p:spPr bwMode="auto">
            <a:xfrm>
              <a:off x="0" y="554297"/>
              <a:ext cx="1591420" cy="4828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es-ES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Lato" charset="0"/>
                  <a:sym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99" name="AutoShape 19"/>
          <p:cNvSpPr>
            <a:spLocks/>
          </p:cNvSpPr>
          <p:nvPr/>
        </p:nvSpPr>
        <p:spPr bwMode="auto">
          <a:xfrm>
            <a:off x="5979546" y="2556176"/>
            <a:ext cx="1191362" cy="1692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00000"/>
              </a:lnSpc>
            </a:pPr>
            <a:r>
              <a:rPr lang="zh-CN" altLang="en-US" sz="110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更好的学生管理</a:t>
            </a:r>
            <a:endParaRPr lang="es-ES" altLang="zh-CN" sz="11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AutoShape 25"/>
          <p:cNvSpPr>
            <a:spLocks/>
          </p:cNvSpPr>
          <p:nvPr/>
        </p:nvSpPr>
        <p:spPr bwMode="auto">
          <a:xfrm>
            <a:off x="1889876" y="3033178"/>
            <a:ext cx="1457988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zh-CN" altLang="en-US" sz="14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一张脸、一个定位</a:t>
            </a:r>
            <a:endParaRPr lang="es-ES" altLang="zh-CN" sz="14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AutoShape 26"/>
          <p:cNvSpPr>
            <a:spLocks/>
          </p:cNvSpPr>
          <p:nvPr/>
        </p:nvSpPr>
        <p:spPr bwMode="auto">
          <a:xfrm>
            <a:off x="1894289" y="3350903"/>
            <a:ext cx="1598604" cy="8944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b="0">
                <a:solidFill>
                  <a:schemeClr val="bg1">
                    <a:lumMod val="50000"/>
                  </a:schemeClr>
                </a:solidFill>
                <a:latin typeface="+mn-ea"/>
              </a:rPr>
              <a:t>我们做了这样一个小小的尝试，用一张脸和一个定位去解决生活中常见的某些问题和不公平的现象。</a:t>
            </a:r>
            <a:endParaRPr lang="zh-CN" altLang="en-US" sz="1000" b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7" name="AutoShape 27"/>
          <p:cNvSpPr>
            <a:spLocks/>
          </p:cNvSpPr>
          <p:nvPr/>
        </p:nvSpPr>
        <p:spPr bwMode="auto">
          <a:xfrm>
            <a:off x="3779317" y="1131590"/>
            <a:ext cx="1179484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zh-CN" altLang="en-US" sz="14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“代答”现象</a:t>
            </a:r>
            <a:endParaRPr lang="es-ES" altLang="zh-CN" sz="14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AutoShape 28"/>
          <p:cNvSpPr>
            <a:spLocks/>
          </p:cNvSpPr>
          <p:nvPr/>
        </p:nvSpPr>
        <p:spPr bwMode="auto">
          <a:xfrm>
            <a:off x="3839607" y="1377565"/>
            <a:ext cx="1599199" cy="8944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b="0">
                <a:solidFill>
                  <a:schemeClr val="bg1">
                    <a:lumMod val="50000"/>
                  </a:schemeClr>
                </a:solidFill>
                <a:latin typeface="+mn-ea"/>
              </a:rPr>
              <a:t>传统考勤模式中所谓的“代答”现象屡屡发生，让老师非常头疼，却得不到良好的解决。我们的出发点正基于此。</a:t>
            </a:r>
            <a:endParaRPr lang="zh-CN" altLang="en-US" sz="1000" b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9" name="AutoShape 29"/>
          <p:cNvSpPr>
            <a:spLocks/>
          </p:cNvSpPr>
          <p:nvPr/>
        </p:nvSpPr>
        <p:spPr bwMode="auto">
          <a:xfrm>
            <a:off x="5844988" y="3067122"/>
            <a:ext cx="1895363" cy="24622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en-US" altLang="zh-CN" sz="16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School Smile</a:t>
            </a:r>
            <a:r>
              <a:rPr lang="zh-CN" altLang="en-US" sz="16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的特色</a:t>
            </a:r>
            <a:endParaRPr lang="es-ES" altLang="zh-CN" sz="16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AutoShape 30"/>
          <p:cNvSpPr>
            <a:spLocks/>
          </p:cNvSpPr>
          <p:nvPr/>
        </p:nvSpPr>
        <p:spPr bwMode="auto">
          <a:xfrm>
            <a:off x="5856303" y="3291830"/>
            <a:ext cx="1683148" cy="6636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b="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SchoolSmile</a:t>
            </a:r>
            <a:r>
              <a:rPr lang="zh-CN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的特色功能是人脸识别和地理位置定位双重认证签到。</a:t>
            </a:r>
          </a:p>
        </p:txBody>
      </p:sp>
    </p:spTree>
    <p:extLst>
      <p:ext uri="{BB962C8B-B14F-4D97-AF65-F5344CB8AC3E}">
        <p14:creationId xmlns:p14="http://schemas.microsoft.com/office/powerpoint/2010/main" val="54369817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5" grpId="0" animBg="1"/>
      <p:bldP spid="89" grpId="0"/>
      <p:bldP spid="90" grpId="0" animBg="1"/>
      <p:bldP spid="94" grpId="0"/>
      <p:bldP spid="95" grpId="0" animBg="1"/>
      <p:bldP spid="99" grpId="0"/>
      <p:bldP spid="105" grpId="0"/>
      <p:bldP spid="106" grpId="0"/>
      <p:bldP spid="107" grpId="0"/>
      <p:bldP spid="108" grpId="0"/>
      <p:bldP spid="109" grpId="0"/>
      <p:bldP spid="1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857880" y="200199"/>
            <a:ext cx="436219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Smile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的竞品分析</a:t>
            </a:r>
            <a:endParaRPr lang="en-GB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62"/>
          <p:cNvGrpSpPr/>
          <p:nvPr/>
        </p:nvGrpSpPr>
        <p:grpSpPr>
          <a:xfrm>
            <a:off x="5779624" y="1310983"/>
            <a:ext cx="1410364" cy="1709480"/>
            <a:chOff x="9683156" y="2245342"/>
            <a:chExt cx="1880262" cy="2278603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16" name="Freeform 63"/>
            <p:cNvSpPr>
              <a:spLocks/>
            </p:cNvSpPr>
            <p:nvPr/>
          </p:nvSpPr>
          <p:spPr bwMode="auto">
            <a:xfrm>
              <a:off x="9697382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rgbClr val="77A9D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9683156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65"/>
          <p:cNvGrpSpPr/>
          <p:nvPr/>
        </p:nvGrpSpPr>
        <p:grpSpPr>
          <a:xfrm>
            <a:off x="3485225" y="1605828"/>
            <a:ext cx="1410364" cy="1709480"/>
            <a:chOff x="4666657" y="2245342"/>
            <a:chExt cx="1880262" cy="2278603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19" name="Freeform 66"/>
            <p:cNvSpPr>
              <a:spLocks/>
            </p:cNvSpPr>
            <p:nvPr/>
          </p:nvSpPr>
          <p:spPr bwMode="auto">
            <a:xfrm>
              <a:off x="4680883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rgbClr val="A491BB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4666657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29"/>
          <p:cNvGrpSpPr/>
          <p:nvPr/>
        </p:nvGrpSpPr>
        <p:grpSpPr>
          <a:xfrm>
            <a:off x="1330380" y="1946400"/>
            <a:ext cx="1410364" cy="1709479"/>
            <a:chOff x="7146332" y="2245342"/>
            <a:chExt cx="1880262" cy="2278602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22" name="Freeform 130"/>
            <p:cNvSpPr>
              <a:spLocks/>
            </p:cNvSpPr>
            <p:nvPr/>
          </p:nvSpPr>
          <p:spPr bwMode="auto">
            <a:xfrm>
              <a:off x="7160557" y="2584405"/>
              <a:ext cx="1851809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rgbClr val="77A9D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7146332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404580" y="1887484"/>
            <a:ext cx="1218403" cy="351054"/>
          </a:xfrm>
          <a:prstGeom prst="rect">
            <a:avLst/>
          </a:prstGeom>
          <a:noFill/>
          <a:effectLst/>
        </p:spPr>
        <p:txBody>
          <a:bodyPr wrap="none" lIns="63560" tIns="31780" rIns="63560" bIns="3178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“点名了”</a:t>
            </a:r>
            <a:endParaRPr lang="id-ID" sz="17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58302" y="1556899"/>
            <a:ext cx="1218403" cy="351054"/>
          </a:xfrm>
          <a:prstGeom prst="rect">
            <a:avLst/>
          </a:prstGeom>
          <a:noFill/>
          <a:effectLst/>
        </p:spPr>
        <p:txBody>
          <a:bodyPr wrap="none" lIns="63560" tIns="31780" rIns="63560" bIns="3178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“我来也”</a:t>
            </a:r>
            <a:endParaRPr lang="id-ID" sz="17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2206" y="1282942"/>
            <a:ext cx="1500532" cy="349259"/>
          </a:xfrm>
          <a:prstGeom prst="rect">
            <a:avLst/>
          </a:prstGeom>
          <a:noFill/>
          <a:effectLst/>
        </p:spPr>
        <p:txBody>
          <a:bodyPr wrap="none" lIns="63560" tIns="31780" rIns="63560" bIns="3178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School Smile</a:t>
            </a:r>
            <a:endParaRPr lang="id-ID" sz="17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4" name="Straight Connector 143"/>
          <p:cNvCxnSpPr/>
          <p:nvPr/>
        </p:nvCxnSpPr>
        <p:spPr>
          <a:xfrm>
            <a:off x="2295805" y="4443958"/>
            <a:ext cx="126808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340813" y="3132507"/>
            <a:ext cx="1871147" cy="266672"/>
          </a:xfrm>
          <a:prstGeom prst="rect">
            <a:avLst/>
          </a:prstGeom>
          <a:noFill/>
        </p:spPr>
        <p:txBody>
          <a:bodyPr wrap="square" lIns="63560" tIns="31780" rIns="63560" bIns="31780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无地址定位功能</a:t>
            </a:r>
            <a:endParaRPr lang="id-ID" sz="12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40815" y="3420539"/>
            <a:ext cx="1559601" cy="951411"/>
          </a:xfrm>
          <a:prstGeom prst="rect">
            <a:avLst/>
          </a:prstGeom>
          <a:noFill/>
        </p:spPr>
        <p:txBody>
          <a:bodyPr wrap="square" lIns="63560" tIns="31780" rIns="63560" bIns="317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只使用签到码进行验证，无地址定位功能。即使相隔千里，也能成功签到，无法提供正确的出勤率。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37" name="Straight Connector 146"/>
          <p:cNvCxnSpPr/>
          <p:nvPr/>
        </p:nvCxnSpPr>
        <p:spPr>
          <a:xfrm flipH="1" flipV="1">
            <a:off x="2279722" y="3571455"/>
            <a:ext cx="0" cy="872503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47"/>
          <p:cNvCxnSpPr/>
          <p:nvPr/>
        </p:nvCxnSpPr>
        <p:spPr>
          <a:xfrm>
            <a:off x="4571800" y="3913459"/>
            <a:ext cx="126808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582393" y="3147814"/>
            <a:ext cx="1707831" cy="720579"/>
          </a:xfrm>
          <a:prstGeom prst="rect">
            <a:avLst/>
          </a:prstGeom>
          <a:noFill/>
        </p:spPr>
        <p:txBody>
          <a:bodyPr wrap="square" lIns="63560" tIns="31780" rIns="63560" bIns="317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如果学生速度够快，能够同时签到两部手机，那么也无法提供正确的出勤率。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52" name="Straight Connector 150"/>
          <p:cNvCxnSpPr/>
          <p:nvPr/>
        </p:nvCxnSpPr>
        <p:spPr>
          <a:xfrm flipH="1" flipV="1">
            <a:off x="4571799" y="3039314"/>
            <a:ext cx="0" cy="872503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51"/>
          <p:cNvCxnSpPr/>
          <p:nvPr/>
        </p:nvCxnSpPr>
        <p:spPr>
          <a:xfrm>
            <a:off x="6880625" y="3573106"/>
            <a:ext cx="126808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907528" y="2787275"/>
            <a:ext cx="1336879" cy="720579"/>
          </a:xfrm>
          <a:prstGeom prst="rect">
            <a:avLst/>
          </a:prstGeom>
          <a:noFill/>
        </p:spPr>
        <p:txBody>
          <a:bodyPr wrap="square" lIns="63560" tIns="31780" rIns="63560" bIns="317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同时解决“有码无人”与“互助操作”的实际问题。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56" name="Straight Connector 154"/>
          <p:cNvCxnSpPr/>
          <p:nvPr/>
        </p:nvCxnSpPr>
        <p:spPr>
          <a:xfrm flipH="1" flipV="1">
            <a:off x="6880624" y="2698962"/>
            <a:ext cx="0" cy="872503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3D673531-53E5-4FE3-BB4F-EC620EB41767}"/>
              </a:ext>
            </a:extLst>
          </p:cNvPr>
          <p:cNvSpPr/>
          <p:nvPr/>
        </p:nvSpPr>
        <p:spPr>
          <a:xfrm>
            <a:off x="6252151" y="1946400"/>
            <a:ext cx="485196" cy="485196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√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B5E1B10-6819-4728-AAF2-A95FB96BB0B0}"/>
              </a:ext>
            </a:extLst>
          </p:cNvPr>
          <p:cNvSpPr/>
          <p:nvPr/>
        </p:nvSpPr>
        <p:spPr>
          <a:xfrm>
            <a:off x="3947809" y="2252735"/>
            <a:ext cx="485196" cy="485196"/>
          </a:xfrm>
          <a:prstGeom prst="ellipse">
            <a:avLst/>
          </a:prstGeom>
          <a:solidFill>
            <a:srgbClr val="F79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×</a:t>
            </a:r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1EE64E4-930B-463F-951E-5BE797F68068}"/>
              </a:ext>
            </a:extLst>
          </p:cNvPr>
          <p:cNvSpPr/>
          <p:nvPr/>
        </p:nvSpPr>
        <p:spPr>
          <a:xfrm>
            <a:off x="1792963" y="2585962"/>
            <a:ext cx="485196" cy="485196"/>
          </a:xfrm>
          <a:prstGeom prst="ellipse">
            <a:avLst/>
          </a:prstGeom>
          <a:solidFill>
            <a:srgbClr val="F79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×</a:t>
            </a:r>
            <a:endParaRPr lang="zh-CN" altLang="en-US"/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8CC77BF5-8A8A-4346-9D75-7443F6424D30}"/>
              </a:ext>
            </a:extLst>
          </p:cNvPr>
          <p:cNvSpPr txBox="1"/>
          <p:nvPr/>
        </p:nvSpPr>
        <p:spPr>
          <a:xfrm>
            <a:off x="4598700" y="2931790"/>
            <a:ext cx="1454981" cy="266672"/>
          </a:xfrm>
          <a:prstGeom prst="rect">
            <a:avLst/>
          </a:prstGeom>
          <a:noFill/>
        </p:spPr>
        <p:txBody>
          <a:bodyPr wrap="square" lIns="63560" tIns="31780" rIns="63560" bIns="31780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无人脸识别功能</a:t>
            </a:r>
            <a:endParaRPr lang="id-ID" sz="12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0B2FC3F0-0683-42E0-A769-1484AABB7A70}"/>
              </a:ext>
            </a:extLst>
          </p:cNvPr>
          <p:cNvSpPr txBox="1"/>
          <p:nvPr/>
        </p:nvSpPr>
        <p:spPr>
          <a:xfrm>
            <a:off x="6916478" y="2485108"/>
            <a:ext cx="1327930" cy="266672"/>
          </a:xfrm>
          <a:prstGeom prst="rect">
            <a:avLst/>
          </a:prstGeom>
          <a:noFill/>
        </p:spPr>
        <p:txBody>
          <a:bodyPr wrap="square" lIns="63560" tIns="31780" rIns="63560" bIns="31780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二者兼备</a:t>
            </a:r>
            <a:endParaRPr lang="id-ID" sz="12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581312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4" grpId="0"/>
      <p:bldP spid="25" grpId="0"/>
      <p:bldP spid="28" grpId="0"/>
      <p:bldP spid="35" grpId="0"/>
      <p:bldP spid="36" grpId="0"/>
      <p:bldP spid="51" grpId="0"/>
      <p:bldP spid="55" grpId="0"/>
      <p:bldP spid="2" grpId="0" animBg="1"/>
      <p:bldP spid="39" grpId="0" animBg="1"/>
      <p:bldP spid="40" grpId="0" animBg="1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3800970" y="1841219"/>
            <a:ext cx="2816801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功能设计</a:t>
            </a:r>
            <a:endParaRPr lang="en-GB" altLang="zh-CN" sz="3100" dirty="0">
              <a:solidFill>
                <a:srgbClr val="77A9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3837634" y="2462289"/>
            <a:ext cx="41187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1400" dirty="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微信小程序</a:t>
            </a:r>
            <a:r>
              <a:rPr lang="en-US" altLang="zh-CN" sz="1400" dirty="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en-US" altLang="zh-CN" sz="1400" dirty="0" err="1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springboot+MyBatis</a:t>
            </a:r>
            <a:r>
              <a:rPr lang="zh-CN" altLang="en-US" sz="1400" dirty="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框架架构，</a:t>
            </a:r>
            <a:endParaRPr lang="en-US" altLang="zh-CN" sz="1400" dirty="0">
              <a:solidFill>
                <a:srgbClr val="77A9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0" hangingPunct="0"/>
            <a:r>
              <a:rPr lang="zh-CN" altLang="en-US" sz="1400" dirty="0">
                <a:solidFill>
                  <a:srgbClr val="77A9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开发使用更高效。</a:t>
            </a: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315746" y="1388328"/>
            <a:ext cx="1562186" cy="157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60" tIns="31780" rIns="63560" bIns="3178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cap="all" spc="209" dirty="0">
                <a:solidFill>
                  <a:srgbClr val="77A9D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9600" cap="all" spc="209" dirty="0">
              <a:solidFill>
                <a:srgbClr val="77A9D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51340" y="4046568"/>
            <a:ext cx="9289030" cy="7488832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533670" y="3588098"/>
            <a:ext cx="9289030" cy="7488832"/>
          </a:xfrm>
          <a:prstGeom prst="ellipse">
            <a:avLst/>
          </a:prstGeom>
          <a:solidFill>
            <a:srgbClr val="3992DB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3188" y="3732114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193671" y="4603895"/>
            <a:ext cx="9289030" cy="7488832"/>
          </a:xfrm>
          <a:prstGeom prst="ellipse">
            <a:avLst/>
          </a:pr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3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小程序端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06E1342-AC5C-4665-A1F4-39A432F40C65}"/>
              </a:ext>
            </a:extLst>
          </p:cNvPr>
          <p:cNvSpPr txBox="1">
            <a:spLocks/>
          </p:cNvSpPr>
          <p:nvPr/>
        </p:nvSpPr>
        <p:spPr>
          <a:xfrm>
            <a:off x="6588224" y="1203598"/>
            <a:ext cx="1466410" cy="202491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课程签到</a:t>
            </a:r>
            <a:endParaRPr lang="es-ES_tradnl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4698C6A-41EE-48B4-94FC-14DE4ABD01DA}"/>
              </a:ext>
            </a:extLst>
          </p:cNvPr>
          <p:cNvSpPr txBox="1">
            <a:spLocks/>
          </p:cNvSpPr>
          <p:nvPr/>
        </p:nvSpPr>
        <p:spPr>
          <a:xfrm>
            <a:off x="6588224" y="1437218"/>
            <a:ext cx="2059839" cy="656398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分为学生签到与教师创建课程，教师创建签到数据后，由学生在规定时间内自行签到。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3" name="Rounded Rectangle 11">
            <a:extLst>
              <a:ext uri="{FF2B5EF4-FFF2-40B4-BE49-F238E27FC236}">
                <a16:creationId xmlns:a16="http://schemas.microsoft.com/office/drawing/2014/main" id="{BAA153C1-2AB7-4C92-855D-20F188F11960}"/>
              </a:ext>
            </a:extLst>
          </p:cNvPr>
          <p:cNvSpPr>
            <a:spLocks noChangeAspect="1"/>
          </p:cNvSpPr>
          <p:nvPr/>
        </p:nvSpPr>
        <p:spPr>
          <a:xfrm>
            <a:off x="5942701" y="1357564"/>
            <a:ext cx="540022" cy="540651"/>
          </a:xfrm>
          <a:prstGeom prst="roundRect">
            <a:avLst>
              <a:gd name="adj" fmla="val 50000"/>
            </a:avLst>
          </a:prstGeom>
          <a:solidFill>
            <a:srgbClr val="77A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 anchorCtr="0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D5645712-D37D-4E44-8166-37F46FE0F0A0}"/>
              </a:ext>
            </a:extLst>
          </p:cNvPr>
          <p:cNvSpPr txBox="1">
            <a:spLocks/>
          </p:cNvSpPr>
          <p:nvPr/>
        </p:nvSpPr>
        <p:spPr>
          <a:xfrm>
            <a:off x="5986002" y="1447476"/>
            <a:ext cx="437148" cy="360827"/>
          </a:xfrm>
          <a:prstGeom prst="rect">
            <a:avLst/>
          </a:prstGeom>
        </p:spPr>
        <p:txBody>
          <a:bodyPr vert="horz" lIns="0" tIns="72210" rIns="0" bIns="72210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E5DC0512-4332-4A5B-8EA8-C119276B3E89}"/>
              </a:ext>
            </a:extLst>
          </p:cNvPr>
          <p:cNvSpPr txBox="1">
            <a:spLocks/>
          </p:cNvSpPr>
          <p:nvPr/>
        </p:nvSpPr>
        <p:spPr>
          <a:xfrm>
            <a:off x="6603125" y="2335401"/>
            <a:ext cx="1466410" cy="202491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课堂反馈</a:t>
            </a:r>
            <a:endParaRPr lang="es-ES_tradnl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880463F-2FB7-4632-B655-3D2B0C094E65}"/>
              </a:ext>
            </a:extLst>
          </p:cNvPr>
          <p:cNvSpPr txBox="1">
            <a:spLocks/>
          </p:cNvSpPr>
          <p:nvPr/>
        </p:nvSpPr>
        <p:spPr>
          <a:xfrm>
            <a:off x="6603125" y="2569021"/>
            <a:ext cx="2059839" cy="656398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分为教师查看反馈与学生评论反馈，学生提交反馈后，教师可进行回复，学生可查看回复。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7" name="Rounded Rectangle 11">
            <a:extLst>
              <a:ext uri="{FF2B5EF4-FFF2-40B4-BE49-F238E27FC236}">
                <a16:creationId xmlns:a16="http://schemas.microsoft.com/office/drawing/2014/main" id="{19F95492-43A0-4279-88C0-9C6F4FB7C842}"/>
              </a:ext>
            </a:extLst>
          </p:cNvPr>
          <p:cNvSpPr>
            <a:spLocks noChangeAspect="1"/>
          </p:cNvSpPr>
          <p:nvPr/>
        </p:nvSpPr>
        <p:spPr>
          <a:xfrm>
            <a:off x="5957602" y="2345351"/>
            <a:ext cx="540022" cy="540651"/>
          </a:xfrm>
          <a:prstGeom prst="roundRect">
            <a:avLst>
              <a:gd name="adj" fmla="val 50000"/>
            </a:avLst>
          </a:prstGeom>
          <a:solidFill>
            <a:srgbClr val="77A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 anchorCtr="0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6A9005FD-A397-41D4-BD7E-8B77C1436EAC}"/>
              </a:ext>
            </a:extLst>
          </p:cNvPr>
          <p:cNvSpPr txBox="1">
            <a:spLocks/>
          </p:cNvSpPr>
          <p:nvPr/>
        </p:nvSpPr>
        <p:spPr>
          <a:xfrm>
            <a:off x="6000903" y="2413834"/>
            <a:ext cx="437148" cy="360827"/>
          </a:xfrm>
          <a:prstGeom prst="rect">
            <a:avLst/>
          </a:prstGeom>
        </p:spPr>
        <p:txBody>
          <a:bodyPr vert="horz" lIns="0" tIns="72210" rIns="0" bIns="72210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_tradnl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E08F380-5BC8-4653-B564-9B0B9692484F}"/>
              </a:ext>
            </a:extLst>
          </p:cNvPr>
          <p:cNvSpPr txBox="1">
            <a:spLocks/>
          </p:cNvSpPr>
          <p:nvPr/>
        </p:nvSpPr>
        <p:spPr>
          <a:xfrm>
            <a:off x="6642900" y="3477154"/>
            <a:ext cx="1466410" cy="202491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作业提交</a:t>
            </a:r>
            <a:endParaRPr lang="es-ES_tradnl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8367A825-4F4C-4A19-8124-EC8A400BE7ED}"/>
              </a:ext>
            </a:extLst>
          </p:cNvPr>
          <p:cNvSpPr txBox="1">
            <a:spLocks/>
          </p:cNvSpPr>
          <p:nvPr/>
        </p:nvSpPr>
        <p:spPr>
          <a:xfrm>
            <a:off x="6642900" y="3710774"/>
            <a:ext cx="2059839" cy="656398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+mn-ea"/>
              </a:rPr>
              <a:t>分为学生提交作业和教师批改作业，学生提交后教师可批改，学生可再次查看。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1" name="Rounded Rectangle 11">
            <a:extLst>
              <a:ext uri="{FF2B5EF4-FFF2-40B4-BE49-F238E27FC236}">
                <a16:creationId xmlns:a16="http://schemas.microsoft.com/office/drawing/2014/main" id="{BEE4AAB6-97DB-4588-958A-30F638F94D34}"/>
              </a:ext>
            </a:extLst>
          </p:cNvPr>
          <p:cNvSpPr>
            <a:spLocks noChangeAspect="1"/>
          </p:cNvSpPr>
          <p:nvPr/>
        </p:nvSpPr>
        <p:spPr>
          <a:xfrm>
            <a:off x="5997377" y="3487104"/>
            <a:ext cx="540022" cy="540651"/>
          </a:xfrm>
          <a:prstGeom prst="roundRect">
            <a:avLst>
              <a:gd name="adj" fmla="val 50000"/>
            </a:avLst>
          </a:prstGeom>
          <a:solidFill>
            <a:srgbClr val="77A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 anchorCtr="0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BA63BCF5-DEEF-4BE6-BEAC-E2E30EF882F4}"/>
              </a:ext>
            </a:extLst>
          </p:cNvPr>
          <p:cNvSpPr txBox="1">
            <a:spLocks/>
          </p:cNvSpPr>
          <p:nvPr/>
        </p:nvSpPr>
        <p:spPr>
          <a:xfrm>
            <a:off x="6040678" y="3555587"/>
            <a:ext cx="437148" cy="360827"/>
          </a:xfrm>
          <a:prstGeom prst="rect">
            <a:avLst/>
          </a:prstGeom>
        </p:spPr>
        <p:txBody>
          <a:bodyPr vert="horz" lIns="0" tIns="72210" rIns="0" bIns="72210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_tradnl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8AA471-3E35-4C99-87B5-8D5AA18B0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1" y="676650"/>
            <a:ext cx="51435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8303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管理端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06E1342-AC5C-4665-A1F4-39A432F40C65}"/>
              </a:ext>
            </a:extLst>
          </p:cNvPr>
          <p:cNvSpPr txBox="1">
            <a:spLocks/>
          </p:cNvSpPr>
          <p:nvPr/>
        </p:nvSpPr>
        <p:spPr>
          <a:xfrm>
            <a:off x="6588224" y="1563638"/>
            <a:ext cx="1466410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信息授权管理</a:t>
            </a:r>
            <a:endParaRPr lang="es-ES_tradnl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4698C6A-41EE-48B4-94FC-14DE4ABD01DA}"/>
              </a:ext>
            </a:extLst>
          </p:cNvPr>
          <p:cNvSpPr txBox="1">
            <a:spLocks/>
          </p:cNvSpPr>
          <p:nvPr/>
        </p:nvSpPr>
        <p:spPr>
          <a:xfrm>
            <a:off x="6588224" y="1797258"/>
            <a:ext cx="2059839" cy="722057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bg1">
                    <a:lumMod val="50000"/>
                  </a:schemeClr>
                </a:solidFill>
                <a:latin typeface="+mn-ea"/>
              </a:rPr>
              <a:t>分为查看学生签到情况、查看教师课后评论、教师信息以及学生管理授权。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3" name="Rounded Rectangle 11">
            <a:extLst>
              <a:ext uri="{FF2B5EF4-FFF2-40B4-BE49-F238E27FC236}">
                <a16:creationId xmlns:a16="http://schemas.microsoft.com/office/drawing/2014/main" id="{BAA153C1-2AB7-4C92-855D-20F188F11960}"/>
              </a:ext>
            </a:extLst>
          </p:cNvPr>
          <p:cNvSpPr>
            <a:spLocks noChangeAspect="1"/>
          </p:cNvSpPr>
          <p:nvPr/>
        </p:nvSpPr>
        <p:spPr>
          <a:xfrm>
            <a:off x="5942701" y="1573588"/>
            <a:ext cx="540022" cy="540651"/>
          </a:xfrm>
          <a:prstGeom prst="roundRect">
            <a:avLst>
              <a:gd name="adj" fmla="val 50000"/>
            </a:avLst>
          </a:prstGeom>
          <a:solidFill>
            <a:srgbClr val="77A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 anchorCtr="0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D5645712-D37D-4E44-8166-37F46FE0F0A0}"/>
              </a:ext>
            </a:extLst>
          </p:cNvPr>
          <p:cNvSpPr txBox="1">
            <a:spLocks/>
          </p:cNvSpPr>
          <p:nvPr/>
        </p:nvSpPr>
        <p:spPr>
          <a:xfrm>
            <a:off x="5986002" y="1642071"/>
            <a:ext cx="437148" cy="360827"/>
          </a:xfrm>
          <a:prstGeom prst="rect">
            <a:avLst/>
          </a:prstGeom>
        </p:spPr>
        <p:txBody>
          <a:bodyPr vert="horz" lIns="0" tIns="72210" rIns="0" bIns="72210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E5DC0512-4332-4A5B-8EA8-C119276B3E89}"/>
              </a:ext>
            </a:extLst>
          </p:cNvPr>
          <p:cNvSpPr txBox="1">
            <a:spLocks/>
          </p:cNvSpPr>
          <p:nvPr/>
        </p:nvSpPr>
        <p:spPr>
          <a:xfrm>
            <a:off x="6603125" y="2884991"/>
            <a:ext cx="1466410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数据分析</a:t>
            </a:r>
            <a:endParaRPr lang="es-ES_tradnl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880463F-2FB7-4632-B655-3D2B0C094E65}"/>
              </a:ext>
            </a:extLst>
          </p:cNvPr>
          <p:cNvSpPr txBox="1">
            <a:spLocks/>
          </p:cNvSpPr>
          <p:nvPr/>
        </p:nvSpPr>
        <p:spPr>
          <a:xfrm>
            <a:off x="6603125" y="3118611"/>
            <a:ext cx="2059839" cy="722057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分为学生上课、旷课率分析、获取有效数据、统计学生上课签到情况。</a:t>
            </a:r>
          </a:p>
        </p:txBody>
      </p:sp>
      <p:sp>
        <p:nvSpPr>
          <p:cNvPr id="57" name="Rounded Rectangle 11">
            <a:extLst>
              <a:ext uri="{FF2B5EF4-FFF2-40B4-BE49-F238E27FC236}">
                <a16:creationId xmlns:a16="http://schemas.microsoft.com/office/drawing/2014/main" id="{19F95492-43A0-4279-88C0-9C6F4FB7C842}"/>
              </a:ext>
            </a:extLst>
          </p:cNvPr>
          <p:cNvSpPr>
            <a:spLocks noChangeAspect="1"/>
          </p:cNvSpPr>
          <p:nvPr/>
        </p:nvSpPr>
        <p:spPr>
          <a:xfrm>
            <a:off x="5957602" y="2894941"/>
            <a:ext cx="540022" cy="540651"/>
          </a:xfrm>
          <a:prstGeom prst="roundRect">
            <a:avLst>
              <a:gd name="adj" fmla="val 50000"/>
            </a:avLst>
          </a:prstGeom>
          <a:solidFill>
            <a:srgbClr val="77A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 anchorCtr="0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6A9005FD-A397-41D4-BD7E-8B77C1436EAC}"/>
              </a:ext>
            </a:extLst>
          </p:cNvPr>
          <p:cNvSpPr txBox="1">
            <a:spLocks/>
          </p:cNvSpPr>
          <p:nvPr/>
        </p:nvSpPr>
        <p:spPr>
          <a:xfrm>
            <a:off x="6000903" y="2963424"/>
            <a:ext cx="437148" cy="360827"/>
          </a:xfrm>
          <a:prstGeom prst="rect">
            <a:avLst/>
          </a:prstGeom>
        </p:spPr>
        <p:txBody>
          <a:bodyPr vert="horz" lIns="0" tIns="72210" rIns="0" bIns="72210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_tradnl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829176-9AEB-4DED-8B36-AB4FD9D5E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7" y="1059582"/>
            <a:ext cx="56388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79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57880" y="200199"/>
            <a:ext cx="292203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C2F2C3-D609-49F2-8F7C-7DD6735E2E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4" b="9345"/>
          <a:stretch/>
        </p:blipFill>
        <p:spPr>
          <a:xfrm>
            <a:off x="539551" y="617440"/>
            <a:ext cx="6120681" cy="2316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8272A0-581E-4C9F-8EED-DFAE4EF8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9" r="1471" b="9527"/>
          <a:stretch/>
        </p:blipFill>
        <p:spPr>
          <a:xfrm>
            <a:off x="539551" y="3066504"/>
            <a:ext cx="6120681" cy="1918422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451FD8F-2BC2-48CC-8F5D-08E9D263EE54}"/>
              </a:ext>
            </a:extLst>
          </p:cNvPr>
          <p:cNvSpPr txBox="1">
            <a:spLocks/>
          </p:cNvSpPr>
          <p:nvPr/>
        </p:nvSpPr>
        <p:spPr>
          <a:xfrm>
            <a:off x="6948264" y="1448570"/>
            <a:ext cx="1466410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学生课程评分</a:t>
            </a:r>
            <a:endParaRPr lang="es-ES_tradnl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ECD09A5-FD48-47FD-8C58-B8DB146CEE39}"/>
              </a:ext>
            </a:extLst>
          </p:cNvPr>
          <p:cNvSpPr txBox="1">
            <a:spLocks/>
          </p:cNvSpPr>
          <p:nvPr/>
        </p:nvSpPr>
        <p:spPr>
          <a:xfrm>
            <a:off x="6948264" y="1682190"/>
            <a:ext cx="2059839" cy="468141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查看学生课程评分情况，利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用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NLP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自然语言分析给老师。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30045F4-03DD-4FDD-9F4A-70FE10F66288}"/>
              </a:ext>
            </a:extLst>
          </p:cNvPr>
          <p:cNvSpPr txBox="1">
            <a:spLocks/>
          </p:cNvSpPr>
          <p:nvPr/>
        </p:nvSpPr>
        <p:spPr>
          <a:xfrm>
            <a:off x="6948264" y="3343200"/>
            <a:ext cx="1466410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到课率</a:t>
            </a:r>
            <a:endParaRPr lang="es-ES_tradnl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31836F-9E7D-44BD-A491-17455595747E}"/>
              </a:ext>
            </a:extLst>
          </p:cNvPr>
          <p:cNvSpPr txBox="1">
            <a:spLocks/>
          </p:cNvSpPr>
          <p:nvPr/>
        </p:nvSpPr>
        <p:spPr>
          <a:xfrm>
            <a:off x="6948264" y="3576820"/>
            <a:ext cx="1857307" cy="46814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利用程序设计语言反馈课程到课率情况。</a:t>
            </a:r>
          </a:p>
        </p:txBody>
      </p:sp>
    </p:spTree>
    <p:extLst>
      <p:ext uri="{BB962C8B-B14F-4D97-AF65-F5344CB8AC3E}">
        <p14:creationId xmlns:p14="http://schemas.microsoft.com/office/powerpoint/2010/main" val="968935418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rite Your Title Her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985</Words>
  <Application>Microsoft Office PowerPoint</Application>
  <PresentationFormat>全屏显示(16:9)</PresentationFormat>
  <Paragraphs>135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经典圆体简</vt:lpstr>
      <vt:lpstr>宋体</vt:lpstr>
      <vt:lpstr>微软雅黑</vt:lpstr>
      <vt:lpstr>Arial</vt:lpstr>
      <vt:lpstr>Calibri</vt:lpstr>
      <vt:lpstr>Impact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几何图形PPT</dc:title>
  <dc:subject>RP</dc:subject>
  <dc:creator>user</dc:creator>
  <cp:keywords>RP</cp:keywords>
  <dc:description>RP</dc:description>
  <cp:lastModifiedBy>llww</cp:lastModifiedBy>
  <cp:revision>176</cp:revision>
  <dcterms:created xsi:type="dcterms:W3CDTF">2015-12-11T17:46:17Z</dcterms:created>
  <dcterms:modified xsi:type="dcterms:W3CDTF">2020-04-14T14:15:36Z</dcterms:modified>
  <cp:category>RP</cp:category>
  <cp:contentStatus>RP</cp:contentStatus>
</cp:coreProperties>
</file>